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Arimo Bold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lear Sans Thin Bold" panose="020B0604020202020204" charset="0"/>
      <p:regular r:id="rId21"/>
    </p:embeddedFont>
    <p:embeddedFont>
      <p:font typeface="Halant Medium Bold" panose="020B0604020202020204" charset="0"/>
      <p:regular r:id="rId22"/>
    </p:embeddedFont>
    <p:embeddedFont>
      <p:font typeface="Open Sans 1" panose="020B0604020202020204" charset="0"/>
      <p:regular r:id="rId23"/>
    </p:embeddedFont>
    <p:embeddedFont>
      <p:font typeface="Titillium Web Regular" panose="020B0604020202020204" charset="-18"/>
      <p:regular r:id="rId24"/>
    </p:embeddedFont>
    <p:embeddedFont>
      <p:font typeface="Titillium Web Regular Bold" panose="020B0604020202020204" charset="-18"/>
      <p:regular r:id="rId25"/>
    </p:embeddedFont>
    <p:embeddedFont>
      <p:font typeface="Titillium Web Regular Bold Italics" panose="020B0604020202020204" charset="-1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857C7-0206-4AC5-B668-649F7C7A2F04}" v="14" dt="2020-05-07T10:39:03.041"/>
    <p1510:client id="{6A7427A1-8798-40A7-B666-7FEAC0785558}" v="3" dt="2020-05-07T10:36:23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image" Target="../media/image7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7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7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63.jpe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1178" y="3146103"/>
            <a:ext cx="6908222" cy="6908222"/>
            <a:chOff x="6705600" y="1371600"/>
            <a:chExt cx="10972800" cy="10972800"/>
          </a:xfrm>
        </p:grpSpPr>
        <p:sp>
          <p:nvSpPr>
            <p:cNvPr id="3" name="Freeform 3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3F8AB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85463" y="3333432"/>
            <a:ext cx="3214941" cy="6533563"/>
            <a:chOff x="0" y="0"/>
            <a:chExt cx="5001260" cy="101638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95457" t="2841" r="-95598" b="4693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1959" y="0"/>
            <a:ext cx="12144591" cy="36585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25957" y="7273362"/>
            <a:ext cx="10374534" cy="2593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25957" y="3563308"/>
            <a:ext cx="9843391" cy="369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6"/>
              </a:lnSpc>
            </a:pPr>
            <a:r>
              <a:rPr lang="en-US" sz="5283">
                <a:solidFill>
                  <a:srgbClr val="FFFFFF"/>
                </a:solidFill>
                <a:latin typeface="Open Sans 1"/>
              </a:rPr>
              <a:t>AGENDA </a:t>
            </a:r>
          </a:p>
          <a:p>
            <a:pPr>
              <a:lnSpc>
                <a:spcPts val="7396"/>
              </a:lnSpc>
            </a:pPr>
            <a:r>
              <a:rPr lang="en-US" sz="5283">
                <a:solidFill>
                  <a:srgbClr val="FFFFFF"/>
                </a:solidFill>
                <a:latin typeface="Open Sans 1"/>
              </a:rPr>
              <a:t>Forum Inspiracji 14 maja 2020</a:t>
            </a:r>
          </a:p>
          <a:p>
            <a:pPr>
              <a:lnSpc>
                <a:spcPts val="7396"/>
              </a:lnSpc>
            </a:pPr>
            <a:r>
              <a:rPr lang="en-US" sz="5283">
                <a:solidFill>
                  <a:srgbClr val="FFFFFF"/>
                </a:solidFill>
                <a:latin typeface="Open Sans 1"/>
              </a:rPr>
              <a:t>09:00 - 15:00 </a:t>
            </a:r>
          </a:p>
          <a:p>
            <a:pPr>
              <a:lnSpc>
                <a:spcPts val="7396"/>
              </a:lnSpc>
            </a:pPr>
            <a:endParaRPr lang="en-US" sz="5283">
              <a:solidFill>
                <a:srgbClr val="FFFFFF"/>
              </a:solidFill>
              <a:latin typeface="Open Sans 1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92">
        <p15:prstTrans prst="drape"/>
      </p:transition>
    </mc:Choice>
    <mc:Fallback xmlns="">
      <p:transition spd="slow" advTm="429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1178" y="3146103"/>
            <a:ext cx="6908222" cy="6908222"/>
            <a:chOff x="6705600" y="1371600"/>
            <a:chExt cx="10972800" cy="10972800"/>
          </a:xfrm>
        </p:grpSpPr>
        <p:sp>
          <p:nvSpPr>
            <p:cNvPr id="3" name="Freeform 3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3F8AB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85463" y="3333432"/>
            <a:ext cx="3214941" cy="6533563"/>
            <a:chOff x="0" y="0"/>
            <a:chExt cx="5001260" cy="101638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95457" t="2841" r="-95598" b="4693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1959" y="0"/>
            <a:ext cx="12144591" cy="36585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25957" y="7273362"/>
            <a:ext cx="10374534" cy="2593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25957" y="3563308"/>
            <a:ext cx="9843391" cy="182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96"/>
              </a:lnSpc>
            </a:pPr>
            <a:r>
              <a:rPr lang="en-US" sz="5283">
                <a:solidFill>
                  <a:srgbClr val="FFFFFF"/>
                </a:solidFill>
                <a:latin typeface="Open Sans 1"/>
              </a:rPr>
              <a:t>ZAPRASZAMY! </a:t>
            </a:r>
          </a:p>
          <a:p>
            <a:pPr>
              <a:lnSpc>
                <a:spcPts val="7396"/>
              </a:lnSpc>
            </a:pPr>
            <a:endParaRPr lang="en-US" sz="5283">
              <a:solidFill>
                <a:srgbClr val="FFFFFF"/>
              </a:solidFill>
              <a:latin typeface="Open Sans 1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6512" y="411546"/>
            <a:ext cx="16872788" cy="2477449"/>
            <a:chOff x="0" y="0"/>
            <a:chExt cx="22497051" cy="3303266"/>
          </a:xfrm>
        </p:grpSpPr>
        <p:sp>
          <p:nvSpPr>
            <p:cNvPr id="3" name="TextBox 3"/>
            <p:cNvSpPr txBox="1"/>
            <p:nvPr/>
          </p:nvSpPr>
          <p:spPr>
            <a:xfrm>
              <a:off x="0" y="161925"/>
              <a:ext cx="22497051" cy="1545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5"/>
                </a:lnSpc>
              </a:pPr>
              <a:r>
                <a:rPr lang="en-US" sz="8405">
                  <a:solidFill>
                    <a:srgbClr val="FFFFFF"/>
                  </a:solidFill>
                  <a:latin typeface="Titillium Web Regular Bold"/>
                </a:rPr>
                <a:t>DZIĘKUJEMY PARTENROM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23868"/>
              <a:ext cx="17060570" cy="97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78"/>
                </a:lnSpc>
              </a:pPr>
              <a:r>
                <a:rPr lang="en-US" sz="4413">
                  <a:solidFill>
                    <a:srgbClr val="FFFFFF"/>
                  </a:solidFill>
                  <a:latin typeface="Titillium Web Regular Bold"/>
                </a:rPr>
                <a:t>Dzięki wam powstało Forum Inspiracji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982713" y="-18287"/>
            <a:ext cx="10313537" cy="10297036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3256" y="3774844"/>
            <a:ext cx="17901488" cy="49452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39482" y="-476328"/>
            <a:ext cx="5215731" cy="5215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76">
        <p15:prstTrans prst="drape"/>
      </p:transition>
    </mc:Choice>
    <mc:Fallback xmlns="">
      <p:transition spd="slow" advTm="57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08627"/>
            <a:ext cx="18288000" cy="1178373"/>
          </a:xfrm>
          <a:prstGeom prst="rect">
            <a:avLst/>
          </a:prstGeom>
          <a:solidFill>
            <a:srgbClr val="07175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17788" y="198814"/>
            <a:ext cx="7425785" cy="22416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9254" y="6286753"/>
            <a:ext cx="4784428" cy="28001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096249"/>
            <a:ext cx="4120853" cy="126955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188031" y="3297627"/>
            <a:ext cx="2324122" cy="232411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000" b="-25000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22537" y="767678"/>
            <a:ext cx="11206816" cy="16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2B2B2B"/>
                </a:solidFill>
                <a:latin typeface="Titillium Web Regular Bold"/>
              </a:rPr>
              <a:t>09:00 - 9:45 </a:t>
            </a:r>
          </a:p>
          <a:p>
            <a:pPr>
              <a:lnSpc>
                <a:spcPts val="6400"/>
              </a:lnSpc>
            </a:pPr>
            <a:r>
              <a:rPr lang="en-US" sz="6400">
                <a:solidFill>
                  <a:srgbClr val="2B2B2B"/>
                </a:solidFill>
                <a:latin typeface="Titillium Web Regular Bold"/>
              </a:rPr>
              <a:t>SESJA OTWIERAJĄCA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619997"/>
            <a:ext cx="4642784" cy="1257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B2B2B"/>
                </a:solidFill>
                <a:latin typeface="Titillium Web Regular Bold"/>
              </a:rPr>
              <a:t>Małgorzta Greszta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B2B2B"/>
                </a:solidFill>
                <a:latin typeface="Titillium Web Regular Bold"/>
              </a:rPr>
              <a:t>CSR Consulting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39321" y="6286753"/>
            <a:ext cx="4784428" cy="2800103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007665" y="3183295"/>
            <a:ext cx="2324122" cy="2324112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520" r="-520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987358" y="6802852"/>
            <a:ext cx="2344429" cy="156295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295879" y="5545539"/>
            <a:ext cx="5747694" cy="1257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B2B2B"/>
                </a:solidFill>
                <a:latin typeface="Titillium Web Regular Bold"/>
              </a:rPr>
              <a:t>Renata Bielak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B2B2B"/>
                </a:solidFill>
                <a:latin typeface="Titillium Web Regular Bold"/>
              </a:rPr>
              <a:t>Główny Urząd Statystyczny </a:t>
            </a: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E83B2232-95E8-478B-B1AD-3FF9A1EC6C22}"/>
              </a:ext>
            </a:extLst>
          </p:cNvPr>
          <p:cNvGrpSpPr>
            <a:grpSpLocks noChangeAspect="1"/>
          </p:cNvGrpSpPr>
          <p:nvPr/>
        </p:nvGrpSpPr>
        <p:grpSpPr>
          <a:xfrm>
            <a:off x="7981939" y="3230595"/>
            <a:ext cx="2324122" cy="2324112"/>
            <a:chOff x="0" y="0"/>
            <a:chExt cx="6350000" cy="6349974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7347C65-526A-4E34-B963-7613D8AEF25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046" r="-250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id="{44DB1C77-872E-4463-A992-27A00B88B3F9}"/>
              </a:ext>
            </a:extLst>
          </p:cNvPr>
          <p:cNvSpPr txBox="1"/>
          <p:nvPr/>
        </p:nvSpPr>
        <p:spPr>
          <a:xfrm>
            <a:off x="7051696" y="5583896"/>
            <a:ext cx="4642784" cy="174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Aneta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Piątkowska</a:t>
            </a:r>
            <a:endParaRPr lang="en-US" sz="3600" dirty="0">
              <a:solidFill>
                <a:srgbClr val="2B2B2B"/>
              </a:solidFill>
              <a:latin typeface="Titillium Web Regular 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Ministerstwo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Rozwoju</a:t>
            </a:r>
            <a:endParaRPr lang="en-US" sz="3600" dirty="0">
              <a:solidFill>
                <a:srgbClr val="2B2B2B"/>
              </a:solidFill>
              <a:latin typeface="Titillium Web Regular Bold"/>
            </a:endParaRPr>
          </a:p>
          <a:p>
            <a:pPr>
              <a:lnSpc>
                <a:spcPts val="3919"/>
              </a:lnSpc>
            </a:pPr>
            <a:endParaRPr lang="en-US" sz="3600" dirty="0">
              <a:solidFill>
                <a:srgbClr val="2B2B2B"/>
              </a:solidFill>
              <a:latin typeface="Titillium Web Regular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81">
        <p15:prstTrans prst="drape"/>
      </p:transition>
    </mc:Choice>
    <mc:Fallback xmlns="">
      <p:transition spd="slow" advTm="43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11777" y="0"/>
            <a:ext cx="5576223" cy="10287000"/>
          </a:xfrm>
          <a:prstGeom prst="rect">
            <a:avLst/>
          </a:prstGeom>
          <a:solidFill>
            <a:srgbClr val="071750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67385" y="2367587"/>
            <a:ext cx="2324122" cy="2324112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444" b="-16444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67385" y="4929186"/>
            <a:ext cx="2324122" cy="232411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05" r="-24905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22880" y="-71843"/>
            <a:ext cx="7730596" cy="232884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7385" y="456448"/>
            <a:ext cx="12926103" cy="16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2B2B2B"/>
                </a:solidFill>
                <a:latin typeface="Titillium Web Regular Bold"/>
              </a:rPr>
              <a:t>9:45- 10:45  </a:t>
            </a:r>
          </a:p>
          <a:p>
            <a:pPr>
              <a:lnSpc>
                <a:spcPts val="6400"/>
              </a:lnSpc>
            </a:pPr>
            <a:r>
              <a:rPr lang="en-US" sz="6400">
                <a:solidFill>
                  <a:srgbClr val="2B2B2B"/>
                </a:solidFill>
                <a:latin typeface="Titillium Web Regular Bold"/>
              </a:rPr>
              <a:t>ŚWIAT W OBLICZU KRYZYSU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43162" y="2543577"/>
            <a:ext cx="9968615" cy="1895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„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Między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godnością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a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upokorzeniem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.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Uprzedmiotowienie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człowieka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na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rynku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jako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przejaw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braku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więzi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biznesu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 ze 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społeczeństwem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” 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67385" y="7644443"/>
            <a:ext cx="2324122" cy="232411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5449" r="-15449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2956708" y="2523210"/>
            <a:ext cx="5331292" cy="194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5"/>
              </a:lnSpc>
            </a:pPr>
            <a:r>
              <a:rPr lang="en-US" sz="3718">
                <a:solidFill>
                  <a:srgbClr val="FFFFFF"/>
                </a:solidFill>
                <a:latin typeface="Titillium Web Regular Bold Italics"/>
              </a:rPr>
              <a:t>Prof. Arkadiusz Karwacki, Uniwersytet Mikołaja Kopernika w Toruniu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3162" y="5103499"/>
            <a:ext cx="9968615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2B2B2B"/>
                </a:solidFill>
                <a:latin typeface="Titillium Web Regular Bold"/>
              </a:rPr>
              <a:t>„Środowisko, głupcze!” – Czy środowisko musi zejść na drugi plan? Zabije nas pandemia czy zmiany klimatyczne?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56708" y="5225054"/>
            <a:ext cx="454752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Titillium Web Regular Bold Italics"/>
              </a:rPr>
              <a:t>Kamil Wyszkowski, Global Compact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43163" y="7568243"/>
            <a:ext cx="9916960" cy="1901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„</a:t>
            </a:r>
            <a:r>
              <a:rPr lang="en-US" sz="3600" dirty="0" err="1">
                <a:solidFill>
                  <a:srgbClr val="2B2B2B"/>
                </a:solidFill>
                <a:latin typeface="Titillium Web Regular Bold"/>
              </a:rPr>
              <a:t>Biorewolucja</a:t>
            </a:r>
            <a:r>
              <a:rPr lang="en-US" sz="3600" dirty="0">
                <a:solidFill>
                  <a:srgbClr val="2B2B2B"/>
                </a:solidFill>
                <a:latin typeface="Titillium Web Regular Bold"/>
              </a:rPr>
              <a:t>!” – </a:t>
            </a:r>
            <a:r>
              <a:rPr lang="pl-PL" sz="3600" dirty="0">
                <a:solidFill>
                  <a:srgbClr val="2B2B2B"/>
                </a:solidFill>
                <a:latin typeface="Titillium Web Regular Bold"/>
              </a:rPr>
              <a:t>świat na chwilę się zatrzymał, czy biznes jest w stanie pchnąć go do przodu, po nowych torach?</a:t>
            </a:r>
            <a:endParaRPr lang="en-US" sz="3600" dirty="0">
              <a:solidFill>
                <a:srgbClr val="2B2B2B"/>
              </a:solidFill>
              <a:latin typeface="Titillium Web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054971" y="7887330"/>
            <a:ext cx="4350995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Titillium Web Regular Bold Italics"/>
              </a:rPr>
              <a:t>Róża</a:t>
            </a:r>
            <a:r>
              <a:rPr lang="en-US" sz="36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tillium Web Regular Bold Italics"/>
              </a:rPr>
              <a:t>Janusz</a:t>
            </a:r>
            <a:r>
              <a:rPr lang="en-US" sz="36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tillium Web Regular Bold Italics"/>
              </a:rPr>
              <a:t>MakeGrowLab</a:t>
            </a:r>
            <a:endParaRPr lang="en-US" sz="3600" dirty="0">
              <a:solidFill>
                <a:srgbClr val="FFFFFF"/>
              </a:solidFill>
              <a:latin typeface="Titillium Web Regular Bol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698">
        <p15:prstTrans prst="drape"/>
      </p:transition>
    </mc:Choice>
    <mc:Fallback xmlns="">
      <p:transition spd="slow" advTm="1069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242880" y="1950612"/>
            <a:ext cx="6121440" cy="8336388"/>
          </a:xfrm>
          <a:prstGeom prst="rect">
            <a:avLst/>
          </a:prstGeom>
          <a:solidFill>
            <a:srgbClr val="3F8ABD"/>
          </a:solidFill>
        </p:spPr>
      </p:sp>
      <p:sp>
        <p:nvSpPr>
          <p:cNvPr id="4" name="AutoShape 4"/>
          <p:cNvSpPr/>
          <p:nvPr/>
        </p:nvSpPr>
        <p:spPr>
          <a:xfrm>
            <a:off x="6121440" y="1950612"/>
            <a:ext cx="6121440" cy="8336388"/>
          </a:xfrm>
          <a:prstGeom prst="rect">
            <a:avLst/>
          </a:prstGeom>
          <a:solidFill>
            <a:srgbClr val="40B238"/>
          </a:solidFill>
        </p:spPr>
      </p:sp>
      <p:sp>
        <p:nvSpPr>
          <p:cNvPr id="5" name="AutoShape 5"/>
          <p:cNvSpPr/>
          <p:nvPr/>
        </p:nvSpPr>
        <p:spPr>
          <a:xfrm>
            <a:off x="0" y="1950612"/>
            <a:ext cx="6121440" cy="8336388"/>
          </a:xfrm>
          <a:prstGeom prst="rect">
            <a:avLst/>
          </a:prstGeom>
          <a:solidFill>
            <a:srgbClr val="F17E1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38536" y="0"/>
            <a:ext cx="7425785" cy="224165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4228" y="7673017"/>
            <a:ext cx="1705691" cy="1705684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3137114" y="2107113"/>
            <a:ext cx="4122186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PROSPERITY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274942" y="7676634"/>
            <a:ext cx="1775872" cy="1775865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695" r="-4695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182197" y="7693248"/>
            <a:ext cx="1787518" cy="178751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019680" y="8638046"/>
            <a:ext cx="955184" cy="9551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12874" y="8608494"/>
            <a:ext cx="2118934" cy="649806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8173" y="2769797"/>
            <a:ext cx="1700131" cy="1700124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90213" y="5214526"/>
            <a:ext cx="1687182" cy="1687175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930085" y="6460012"/>
            <a:ext cx="951584" cy="95158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71782" y="6467023"/>
            <a:ext cx="2430263" cy="624166"/>
          </a:xfrm>
          <a:prstGeom prst="rect">
            <a:avLst/>
          </a:prstGeom>
        </p:spPr>
      </p:pic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2286588" y="2796817"/>
            <a:ext cx="1775872" cy="1775865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6243886" y="2750780"/>
            <a:ext cx="1775872" cy="1775865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695" r="-4695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2274942" y="5029036"/>
            <a:ext cx="1787518" cy="1787511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833054" y="3429862"/>
            <a:ext cx="1048615" cy="1048615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8138858" y="2824941"/>
            <a:ext cx="3980994" cy="167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Jak w Polsce wdrażać GOZ - praktyczne narzędzie dla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biznesu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60213" y="3776697"/>
            <a:ext cx="2118934" cy="64980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6938022" y="3239486"/>
            <a:ext cx="1061724" cy="106172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990263" y="5810274"/>
            <a:ext cx="990552" cy="922452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0" y="313114"/>
            <a:ext cx="11929353" cy="143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10:45 - 11:50</a:t>
            </a: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SDGSOWE NARZĘDZIA DLA BIZNESU 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10410" y="2107113"/>
            <a:ext cx="3448627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PEOPLE 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489909" y="2055387"/>
            <a:ext cx="3448627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PLANET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00676" y="7824274"/>
            <a:ext cx="3980994" cy="158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Szczęście w miejscu pracy – nowy trend i praktyczne narzędzia jak go wdrażać</a:t>
            </a:r>
          </a:p>
          <a:p>
            <a:pPr algn="ctr">
              <a:lnSpc>
                <a:spcPts val="2644"/>
              </a:lnSpc>
            </a:pPr>
            <a:endParaRPr lang="en-US" sz="2400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3718" y="9733757"/>
            <a:ext cx="59646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tillium Web Regular Bold Italics"/>
              </a:rPr>
              <a:t>Katarzyna  Kern , Dyrektor ds. Szczęścia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138858" y="7801359"/>
            <a:ext cx="3980994" cy="167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Rheaply - Asset Management Technology for a Circular Future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235908" y="9692547"/>
            <a:ext cx="61214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Tom </a:t>
            </a:r>
            <a:r>
              <a:rPr lang="en-US" sz="2400" dirty="0">
                <a:solidFill>
                  <a:srgbClr val="FFFFFF"/>
                </a:solidFill>
                <a:latin typeface="Arimo Bold Italics"/>
              </a:rPr>
              <a:t>Fec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arotta , Vice President 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Rheaply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 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050814" y="7736297"/>
            <a:ext cx="3980994" cy="82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Barometr wpływu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365327" y="9733757"/>
            <a:ext cx="61214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tillium Web Regular Bold Italics"/>
              </a:rPr>
              <a:t>Aleksandra Kretkowska , CSR Consulting 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983682" y="5422987"/>
            <a:ext cx="3980994" cy="158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Wykorzystanie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grywalizacji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do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podniesienia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jakości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życia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zdrowia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pracownika</a:t>
            </a:r>
            <a:endParaRPr lang="en-US" sz="2400" dirty="0">
              <a:solidFill>
                <a:srgbClr val="FFFFFF"/>
              </a:solidFill>
              <a:latin typeface="Titillium Web Regular"/>
            </a:endParaRPr>
          </a:p>
          <a:p>
            <a:pPr algn="ctr">
              <a:lnSpc>
                <a:spcPts val="2644"/>
              </a:lnSpc>
            </a:pPr>
            <a:endParaRPr lang="en-US" sz="2400" dirty="0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718" y="7015357"/>
            <a:ext cx="59646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tillium Web Regular Bold Italics"/>
              </a:rPr>
              <a:t>Igor Pielas , Dyrektor Activy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3718" y="4450675"/>
            <a:ext cx="59646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tillium Web Regular Bold Italics"/>
              </a:rPr>
              <a:t>Damian Hajda,  Socialsuite Co-Founder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58498" y="3082702"/>
            <a:ext cx="2877672" cy="116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Are you contributing to UN SDG?</a:t>
            </a:r>
          </a:p>
          <a:p>
            <a:pPr algn="ctr">
              <a:lnSpc>
                <a:spcPts val="2644"/>
              </a:lnSpc>
            </a:pPr>
            <a:endParaRPr lang="en-US" sz="2400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182197" y="4450675"/>
            <a:ext cx="61214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tillium Web Regular Bold Italics"/>
              </a:rPr>
              <a:t>Aleksandra Kretkowska , CSR Consulting 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365327" y="4388404"/>
            <a:ext cx="61214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Karolina Długosz , Sustainability Lead,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Netguru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 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483715" y="4990081"/>
            <a:ext cx="2863556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Sustainble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Business Model Canvas</a:t>
            </a: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280095" y="6695962"/>
            <a:ext cx="6121440" cy="85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Barbara Domaradzka</a:t>
            </a:r>
            <a:r>
              <a:rPr lang="pl-PL" sz="2400" dirty="0">
                <a:solidFill>
                  <a:srgbClr val="FFFFFF"/>
                </a:solidFill>
                <a:latin typeface="Titillium Web Regular Bold Italics"/>
              </a:rPr>
              <a:t>, Monika Serkowska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Fundacja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MOST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186436" y="2948427"/>
            <a:ext cx="3980994" cy="82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B-Corp - 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okiem praktyka   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641469" y="5396139"/>
            <a:ext cx="3980994" cy="82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Circularitics</a:t>
            </a:r>
            <a:endParaRPr lang="en-US" sz="2400" dirty="0">
              <a:solidFill>
                <a:srgbClr val="FFFFFF"/>
              </a:solidFill>
              <a:latin typeface="Titillium Web Regular"/>
            </a:endParaRP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FE16029F-E830-4191-914A-B7792D02DF15}"/>
              </a:ext>
            </a:extLst>
          </p:cNvPr>
          <p:cNvCxnSpPr>
            <a:cxnSpLocks/>
          </p:cNvCxnSpPr>
          <p:nvPr/>
        </p:nvCxnSpPr>
        <p:spPr>
          <a:xfrm flipV="1">
            <a:off x="353291" y="4864013"/>
            <a:ext cx="17500142" cy="1324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8AB657D6-92F7-41A7-BD59-5060F5FA2A06}"/>
              </a:ext>
            </a:extLst>
          </p:cNvPr>
          <p:cNvCxnSpPr>
            <a:cxnSpLocks/>
          </p:cNvCxnSpPr>
          <p:nvPr/>
        </p:nvCxnSpPr>
        <p:spPr>
          <a:xfrm flipV="1">
            <a:off x="353291" y="7469780"/>
            <a:ext cx="17500142" cy="1324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4">
            <a:extLst>
              <a:ext uri="{FF2B5EF4-FFF2-40B4-BE49-F238E27FC236}">
                <a16:creationId xmlns:a16="http://schemas.microsoft.com/office/drawing/2014/main" id="{60707B40-CC48-4D3A-8B0C-14F7CAFB256D}"/>
              </a:ext>
            </a:extLst>
          </p:cNvPr>
          <p:cNvGrpSpPr>
            <a:grpSpLocks noChangeAspect="1"/>
          </p:cNvGrpSpPr>
          <p:nvPr/>
        </p:nvGrpSpPr>
        <p:grpSpPr>
          <a:xfrm>
            <a:off x="13783584" y="5060867"/>
            <a:ext cx="1700131" cy="1700124"/>
            <a:chOff x="0" y="0"/>
            <a:chExt cx="6350000" cy="6349974"/>
          </a:xfrm>
        </p:grpSpPr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6AC0EFBE-D7D3-40E2-A209-1B4A437CE98B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 l="-127" r="-12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268">
        <p15:prstTrans prst="drape"/>
      </p:transition>
    </mc:Choice>
    <mc:Fallback xmlns="">
      <p:transition spd="slow" advTm="626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31292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60902" y="-197643"/>
            <a:ext cx="10360482" cy="3121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44650" y="2328974"/>
            <a:ext cx="3332826" cy="333282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5399" y="3560130"/>
            <a:ext cx="6973901" cy="3458547"/>
            <a:chOff x="0" y="152400"/>
            <a:chExt cx="9298535" cy="4611396"/>
          </a:xfrm>
        </p:grpSpPr>
        <p:sp>
          <p:nvSpPr>
            <p:cNvPr id="9" name="TextBox 9"/>
            <p:cNvSpPr txBox="1"/>
            <p:nvPr/>
          </p:nvSpPr>
          <p:spPr>
            <a:xfrm>
              <a:off x="0" y="152400"/>
              <a:ext cx="9298535" cy="1472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000"/>
                </a:lnSpc>
              </a:pPr>
              <a:r>
                <a:rPr lang="en-US" sz="8000">
                  <a:solidFill>
                    <a:srgbClr val="FFFFFF"/>
                  </a:solidFill>
                  <a:latin typeface="Halant Medium Bold"/>
                </a:rPr>
                <a:t>RUNDA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47019" y="2146327"/>
              <a:ext cx="7051516" cy="2617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profesor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lear Sans Thin Bold"/>
                </a:rPr>
                <a:t>Bolesław</a:t>
              </a:r>
              <a:r>
                <a:rPr lang="en-US" sz="2800" b="1" dirty="0">
                  <a:solidFill>
                    <a:srgbClr val="FFFFFF"/>
                  </a:solidFill>
                  <a:latin typeface="Clear Sans Thin Bold"/>
                </a:rPr>
                <a:t> Rok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postawi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firmy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przed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najtrudniejszymi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pytaniami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. </a:t>
              </a:r>
            </a:p>
            <a:p>
              <a:pPr algn="just">
                <a:lnSpc>
                  <a:spcPts val="3919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Jak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sobie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poradzą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w </a:t>
              </a:r>
              <a:r>
                <a:rPr lang="en-US" sz="2800" dirty="0" err="1">
                  <a:solidFill>
                    <a:srgbClr val="FFFFFF"/>
                  </a:solidFill>
                  <a:latin typeface="Clear Sans Thin Bold"/>
                </a:rPr>
                <a:t>tym</a:t>
              </a:r>
              <a:r>
                <a:rPr lang="en-US" sz="2800" dirty="0">
                  <a:solidFill>
                    <a:srgbClr val="FFFFFF"/>
                  </a:solidFill>
                  <a:latin typeface="Clear Sans Thin Bold"/>
                </a:rPr>
                <a:t> Roku?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81710" y="358390"/>
            <a:ext cx="11929353" cy="144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11:50 - 12:05</a:t>
            </a: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SPARING ROKU</a:t>
            </a:r>
            <a:r>
              <a:rPr lang="en-US" sz="5600">
                <a:solidFill>
                  <a:srgbClr val="FFFFFF"/>
                </a:solidFill>
                <a:latin typeface="Titillium Web Regular Bold"/>
              </a:rPr>
              <a:t>(A)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12181" y="8587990"/>
            <a:ext cx="11929353" cy="144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12:05 - 12:30</a:t>
            </a: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PRZERWA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54A2116-B46B-4C6A-9241-D486451FC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7" y="2162175"/>
            <a:ext cx="6005946" cy="689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242880" y="1950612"/>
            <a:ext cx="6045120" cy="8336388"/>
          </a:xfrm>
          <a:prstGeom prst="rect">
            <a:avLst/>
          </a:prstGeom>
          <a:solidFill>
            <a:srgbClr val="3F8ABD"/>
          </a:solidFill>
        </p:spPr>
      </p:sp>
      <p:sp>
        <p:nvSpPr>
          <p:cNvPr id="55" name="AutoShape 4">
            <a:extLst>
              <a:ext uri="{FF2B5EF4-FFF2-40B4-BE49-F238E27FC236}">
                <a16:creationId xmlns:a16="http://schemas.microsoft.com/office/drawing/2014/main" id="{9D41D3D6-7D5D-4040-BA10-7ECEBEBABB80}"/>
              </a:ext>
            </a:extLst>
          </p:cNvPr>
          <p:cNvSpPr/>
          <p:nvPr/>
        </p:nvSpPr>
        <p:spPr>
          <a:xfrm>
            <a:off x="12158480" y="7559067"/>
            <a:ext cx="6129520" cy="2740915"/>
          </a:xfrm>
          <a:prstGeom prst="rect">
            <a:avLst/>
          </a:prstGeom>
          <a:solidFill>
            <a:srgbClr val="40B238"/>
          </a:solidFill>
        </p:spPr>
      </p:sp>
      <p:sp>
        <p:nvSpPr>
          <p:cNvPr id="4" name="AutoShape 4"/>
          <p:cNvSpPr/>
          <p:nvPr/>
        </p:nvSpPr>
        <p:spPr>
          <a:xfrm>
            <a:off x="5812963" y="1950612"/>
            <a:ext cx="6429917" cy="8336388"/>
          </a:xfrm>
          <a:prstGeom prst="rect">
            <a:avLst/>
          </a:prstGeom>
          <a:solidFill>
            <a:srgbClr val="40B238"/>
          </a:solidFill>
        </p:spPr>
      </p:sp>
      <p:sp>
        <p:nvSpPr>
          <p:cNvPr id="5" name="AutoShape 5"/>
          <p:cNvSpPr/>
          <p:nvPr/>
        </p:nvSpPr>
        <p:spPr>
          <a:xfrm>
            <a:off x="-20398" y="1972406"/>
            <a:ext cx="5812963" cy="8336388"/>
          </a:xfrm>
          <a:prstGeom prst="rect">
            <a:avLst/>
          </a:prstGeom>
          <a:solidFill>
            <a:srgbClr val="F17E1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38536" y="0"/>
            <a:ext cx="7425785" cy="22416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137114" y="2107113"/>
            <a:ext cx="4122186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PROSPERITY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21476" y="5146801"/>
            <a:ext cx="1700131" cy="170012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8480" y="2723078"/>
            <a:ext cx="1776639" cy="177663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509" r="-25509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267272" y="2691766"/>
            <a:ext cx="1775872" cy="177586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306" b="-306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970111" y="2647430"/>
            <a:ext cx="1775872" cy="1775865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9269" b="-9269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478742" y="7670541"/>
            <a:ext cx="1787518" cy="1787511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t="-24834" b="-24834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02714" y="5185698"/>
            <a:ext cx="1371033" cy="12118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197345" y="8579517"/>
            <a:ext cx="1983099" cy="9659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013646" y="3663787"/>
            <a:ext cx="2703670" cy="69295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928565" y="3477313"/>
            <a:ext cx="2142439" cy="7841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8530" y="7988544"/>
            <a:ext cx="1958950" cy="1881960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5955348" y="5248559"/>
            <a:ext cx="1775872" cy="1775865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0" y="303589"/>
            <a:ext cx="11929353" cy="144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 dirty="0">
                <a:solidFill>
                  <a:srgbClr val="2B2B2B"/>
                </a:solidFill>
                <a:latin typeface="Titillium Web Regular Bold"/>
              </a:rPr>
              <a:t>12:30 - 13:30</a:t>
            </a:r>
          </a:p>
          <a:p>
            <a:pPr>
              <a:lnSpc>
                <a:spcPts val="5600"/>
              </a:lnSpc>
            </a:pPr>
            <a:r>
              <a:rPr lang="en-US" sz="5600" dirty="0">
                <a:solidFill>
                  <a:srgbClr val="2B2B2B"/>
                </a:solidFill>
                <a:latin typeface="Titillium Web Regular Bold"/>
              </a:rPr>
              <a:t>CASE STUDY 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654244" y="6382397"/>
            <a:ext cx="2451984" cy="636473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4317673" y="7802016"/>
            <a:ext cx="3836005" cy="125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Cel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Sucha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fabryka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- L'Oréal Warsaw plant</a:t>
            </a: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10410" y="2107113"/>
            <a:ext cx="3448627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PEOPLE 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89909" y="2055387"/>
            <a:ext cx="3448627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PLANET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18699" y="2843729"/>
            <a:ext cx="3980994" cy="73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Żywieniopedia</a:t>
            </a:r>
            <a:endParaRPr lang="en-US" sz="2400" dirty="0">
              <a:solidFill>
                <a:srgbClr val="FFFFFF"/>
              </a:solidFill>
              <a:latin typeface="Titillium Web Regular"/>
            </a:endParaRPr>
          </a:p>
          <a:p>
            <a:pPr algn="ctr">
              <a:lnSpc>
                <a:spcPts val="2644"/>
              </a:lnSpc>
            </a:pPr>
            <a:endParaRPr lang="en-US" sz="2400" dirty="0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6139" y="4542498"/>
            <a:ext cx="596467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Ewa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Gayny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Dyrektor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ds.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Relacji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Zewnętrznych</a:t>
            </a:r>
            <a:endParaRPr lang="en-US" sz="2400" dirty="0">
              <a:solidFill>
                <a:srgbClr val="FFFFFF"/>
              </a:solidFill>
              <a:latin typeface="Titillium Web Regular Bold Italic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6139" y="6787210"/>
            <a:ext cx="5425820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Wiktoria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Płocha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Menedżerka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ds.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Zrównoważonego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Rozwoju</a:t>
            </a:r>
            <a:endParaRPr lang="en-US" sz="2400" dirty="0">
              <a:solidFill>
                <a:srgbClr val="FFFFFF"/>
              </a:solidFill>
              <a:latin typeface="Titillium Web Regular Bold Itali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036452" y="5392338"/>
            <a:ext cx="2877672" cy="116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Program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Superbohater</a:t>
            </a:r>
            <a:endParaRPr lang="en-US" sz="2400" dirty="0">
              <a:solidFill>
                <a:srgbClr val="FFFFFF"/>
              </a:solidFill>
              <a:latin typeface="Titillium Web Regular"/>
            </a:endParaRPr>
          </a:p>
          <a:p>
            <a:pPr algn="ctr">
              <a:lnSpc>
                <a:spcPts val="2644"/>
              </a:lnSpc>
            </a:pPr>
            <a:endParaRPr lang="en-US" sz="2400" dirty="0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400028" y="9660419"/>
            <a:ext cx="612144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Sebastian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Gaszczak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Dyrektor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działu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ETHNSHE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Titillium Web Regular Bold Itali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242880" y="4448908"/>
            <a:ext cx="624388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dr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Agata Kruszec,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dr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Aleksandra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Ćwil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-Kaczmarek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186436" y="2948427"/>
            <a:ext cx="2444312" cy="82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BASF Sustainable Solution Steering   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965764" y="2863077"/>
            <a:ext cx="4434264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Stena Circular Economy Award</a:t>
            </a: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60123" y="4450615"/>
            <a:ext cx="649832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Piotr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Bruździak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dyrektor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ds.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Sprzedaży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Marketingu</a:t>
            </a:r>
            <a:endParaRPr lang="en-US" sz="2400" dirty="0">
              <a:solidFill>
                <a:srgbClr val="FFFFFF"/>
              </a:solidFill>
              <a:latin typeface="Titillium Web Regular Bold Italic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965764" y="5360767"/>
            <a:ext cx="3452507" cy="82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Ecodesign</a:t>
            </a:r>
            <a:endParaRPr lang="en-US" sz="2400" dirty="0">
              <a:solidFill>
                <a:srgbClr val="FFFFFF"/>
              </a:solidFill>
              <a:latin typeface="Titillium Web Regular"/>
            </a:endParaRPr>
          </a:p>
          <a:p>
            <a:pPr algn="just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914695" y="7103761"/>
            <a:ext cx="6412321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Marta Krawczyk,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Rekopol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 </a:t>
            </a:r>
            <a:r>
              <a:rPr lang="pl-PL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S.A. </a:t>
            </a:r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B104CFFD-C9B9-4160-82A7-5F2D4CCFFBA4}"/>
              </a:ext>
            </a:extLst>
          </p:cNvPr>
          <p:cNvCxnSpPr>
            <a:cxnSpLocks/>
          </p:cNvCxnSpPr>
          <p:nvPr/>
        </p:nvCxnSpPr>
        <p:spPr>
          <a:xfrm flipV="1">
            <a:off x="353291" y="4864013"/>
            <a:ext cx="17500142" cy="1324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EB7A15D6-C06A-4293-9656-784D88341C4F}"/>
              </a:ext>
            </a:extLst>
          </p:cNvPr>
          <p:cNvCxnSpPr>
            <a:cxnSpLocks/>
          </p:cNvCxnSpPr>
          <p:nvPr/>
        </p:nvCxnSpPr>
        <p:spPr>
          <a:xfrm flipV="1">
            <a:off x="413426" y="7530805"/>
            <a:ext cx="17500142" cy="1324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Obraz 45">
            <a:extLst>
              <a:ext uri="{FF2B5EF4-FFF2-40B4-BE49-F238E27FC236}">
                <a16:creationId xmlns:a16="http://schemas.microsoft.com/office/drawing/2014/main" id="{84AF91E4-5825-44C6-8070-CA5A30EAED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67756" y="3445941"/>
            <a:ext cx="1712688" cy="813094"/>
          </a:xfrm>
          <a:prstGeom prst="rect">
            <a:avLst/>
          </a:prstGeom>
        </p:spPr>
      </p:pic>
      <p:grpSp>
        <p:nvGrpSpPr>
          <p:cNvPr id="48" name="Group 34">
            <a:extLst>
              <a:ext uri="{FF2B5EF4-FFF2-40B4-BE49-F238E27FC236}">
                <a16:creationId xmlns:a16="http://schemas.microsoft.com/office/drawing/2014/main" id="{1E42C120-3670-4D3F-B3E1-C3F904711B03}"/>
              </a:ext>
            </a:extLst>
          </p:cNvPr>
          <p:cNvGrpSpPr>
            <a:grpSpLocks noChangeAspect="1"/>
          </p:cNvGrpSpPr>
          <p:nvPr/>
        </p:nvGrpSpPr>
        <p:grpSpPr>
          <a:xfrm>
            <a:off x="12396607" y="5058542"/>
            <a:ext cx="1776639" cy="1776632"/>
            <a:chOff x="0" y="0"/>
            <a:chExt cx="6350000" cy="6349974"/>
          </a:xfrm>
        </p:grpSpPr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CB8A473-1061-4DA6-A847-C7887DF7FC1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0" name="Group 27">
            <a:extLst>
              <a:ext uri="{FF2B5EF4-FFF2-40B4-BE49-F238E27FC236}">
                <a16:creationId xmlns:a16="http://schemas.microsoft.com/office/drawing/2014/main" id="{70FE3C2E-3191-46A5-9A14-B23D42C6980F}"/>
              </a:ext>
            </a:extLst>
          </p:cNvPr>
          <p:cNvGrpSpPr>
            <a:grpSpLocks noChangeAspect="1"/>
          </p:cNvGrpSpPr>
          <p:nvPr/>
        </p:nvGrpSpPr>
        <p:grpSpPr>
          <a:xfrm>
            <a:off x="5892769" y="7652710"/>
            <a:ext cx="1776639" cy="1776632"/>
            <a:chOff x="0" y="0"/>
            <a:chExt cx="6350000" cy="6349975"/>
          </a:xfrm>
        </p:grpSpPr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38F5272A-3BFC-4362-8990-9A4CEEA5546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845D2AF-79C9-4FE8-BB7E-BF8CDA2B10A1}"/>
              </a:ext>
            </a:extLst>
          </p:cNvPr>
          <p:cNvSpPr txBox="1"/>
          <p:nvPr/>
        </p:nvSpPr>
        <p:spPr>
          <a:xfrm>
            <a:off x="7972156" y="7878578"/>
            <a:ext cx="3836005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Woda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-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najważniejszy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zasób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  </a:t>
            </a:r>
          </a:p>
        </p:txBody>
      </p:sp>
      <p:pic>
        <p:nvPicPr>
          <p:cNvPr id="53" name="Picture 29">
            <a:extLst>
              <a:ext uri="{FF2B5EF4-FFF2-40B4-BE49-F238E27FC236}">
                <a16:creationId xmlns:a16="http://schemas.microsoft.com/office/drawing/2014/main" id="{1C6A1199-3497-442D-B98F-FB33CF7448A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0127507" y="8347136"/>
            <a:ext cx="1898013" cy="971424"/>
          </a:xfrm>
          <a:prstGeom prst="rect">
            <a:avLst/>
          </a:prstGeom>
        </p:spPr>
      </p:pic>
      <p:sp>
        <p:nvSpPr>
          <p:cNvPr id="54" name="TextBox 50">
            <a:extLst>
              <a:ext uri="{FF2B5EF4-FFF2-40B4-BE49-F238E27FC236}">
                <a16:creationId xmlns:a16="http://schemas.microsoft.com/office/drawing/2014/main" id="{54DFC81F-692D-4FB3-B7EC-D467D2D25DF7}"/>
              </a:ext>
            </a:extLst>
          </p:cNvPr>
          <p:cNvSpPr txBox="1"/>
          <p:nvPr/>
        </p:nvSpPr>
        <p:spPr>
          <a:xfrm>
            <a:off x="5993675" y="9430490"/>
            <a:ext cx="6534128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Beata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Ptaszyńska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Jedynak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Dyrektorka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ds.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korporacyjnych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</a:p>
        </p:txBody>
      </p:sp>
      <p:sp>
        <p:nvSpPr>
          <p:cNvPr id="56" name="TextBox 53">
            <a:extLst>
              <a:ext uri="{FF2B5EF4-FFF2-40B4-BE49-F238E27FC236}">
                <a16:creationId xmlns:a16="http://schemas.microsoft.com/office/drawing/2014/main" id="{8EF43D75-15DE-408A-9383-EE7175EB973D}"/>
              </a:ext>
            </a:extLst>
          </p:cNvPr>
          <p:cNvSpPr txBox="1"/>
          <p:nvPr/>
        </p:nvSpPr>
        <p:spPr>
          <a:xfrm>
            <a:off x="14350792" y="5104034"/>
            <a:ext cx="2428117" cy="158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Mierzenie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wplywu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społecznego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starupów</a:t>
            </a:r>
            <a:endParaRPr lang="en-US" sz="2400" dirty="0">
              <a:solidFill>
                <a:srgbClr val="FFFFFF"/>
              </a:solidFill>
              <a:latin typeface="Titillium Web Regular"/>
            </a:endParaRPr>
          </a:p>
          <a:p>
            <a:pPr algn="ctr">
              <a:lnSpc>
                <a:spcPts val="2644"/>
              </a:lnSpc>
            </a:pPr>
            <a:endParaRPr lang="en-US" sz="2400" dirty="0">
              <a:solidFill>
                <a:srgbClr val="FFFFFF"/>
              </a:solidFill>
              <a:latin typeface="Titillium Web Regular"/>
            </a:endParaRPr>
          </a:p>
        </p:txBody>
      </p:sp>
      <p:pic>
        <p:nvPicPr>
          <p:cNvPr id="57" name="Picture 36">
            <a:extLst>
              <a:ext uri="{FF2B5EF4-FFF2-40B4-BE49-F238E27FC236}">
                <a16:creationId xmlns:a16="http://schemas.microsoft.com/office/drawing/2014/main" id="{9C3D54BC-1569-4A17-96D4-F0911B7D4F5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6780760" y="5348623"/>
            <a:ext cx="1324779" cy="1324779"/>
          </a:xfrm>
          <a:prstGeom prst="rect">
            <a:avLst/>
          </a:prstGeom>
        </p:spPr>
      </p:pic>
      <p:sp>
        <p:nvSpPr>
          <p:cNvPr id="58" name="TextBox 52">
            <a:extLst>
              <a:ext uri="{FF2B5EF4-FFF2-40B4-BE49-F238E27FC236}">
                <a16:creationId xmlns:a16="http://schemas.microsoft.com/office/drawing/2014/main" id="{301AF488-4BB5-42F4-A61B-126D0ED3C47F}"/>
              </a:ext>
            </a:extLst>
          </p:cNvPr>
          <p:cNvSpPr txBox="1"/>
          <p:nvPr/>
        </p:nvSpPr>
        <p:spPr>
          <a:xfrm>
            <a:off x="12281762" y="6777827"/>
            <a:ext cx="5838065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Magdalena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Olborska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, CSV and Partnership Manager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31292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60902" y="-197643"/>
            <a:ext cx="10360482" cy="31210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5399" y="3445830"/>
            <a:ext cx="6973901" cy="3530929"/>
            <a:chOff x="0" y="0"/>
            <a:chExt cx="9298535" cy="4707905"/>
          </a:xfrm>
        </p:grpSpPr>
        <p:sp>
          <p:nvSpPr>
            <p:cNvPr id="8" name="TextBox 8"/>
            <p:cNvSpPr txBox="1"/>
            <p:nvPr/>
          </p:nvSpPr>
          <p:spPr>
            <a:xfrm>
              <a:off x="0" y="152400"/>
              <a:ext cx="9298535" cy="1472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000"/>
                </a:lnSpc>
              </a:pPr>
              <a:r>
                <a:rPr lang="en-US" sz="8000">
                  <a:solidFill>
                    <a:srgbClr val="FFFFFF"/>
                  </a:solidFill>
                  <a:latin typeface="Halant Medium Bold"/>
                </a:rPr>
                <a:t>RUNDA 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47019" y="2146327"/>
              <a:ext cx="7051516" cy="2561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800">
                  <a:solidFill>
                    <a:srgbClr val="FFFFFF"/>
                  </a:solidFill>
                  <a:latin typeface="Clear Sans Thin Bold"/>
                </a:rPr>
                <a:t>profesor Bolesław Rok postawi firmy przed najtrudniejszymi pytaniami. </a:t>
              </a:r>
            </a:p>
            <a:p>
              <a:pPr algn="just">
                <a:lnSpc>
                  <a:spcPts val="3919"/>
                </a:lnSpc>
              </a:pPr>
              <a:r>
                <a:rPr lang="en-US" sz="2800">
                  <a:solidFill>
                    <a:srgbClr val="FFFFFF"/>
                  </a:solidFill>
                  <a:latin typeface="Clear Sans Thin Bold"/>
                </a:rPr>
                <a:t>Jak sobie poradzą firmy?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81710" y="358390"/>
            <a:ext cx="11929353" cy="144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13:30 - 13:50</a:t>
            </a: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SPARING ROKU</a:t>
            </a:r>
            <a:r>
              <a:rPr lang="en-US" sz="5600">
                <a:solidFill>
                  <a:srgbClr val="FFFFFF"/>
                </a:solidFill>
                <a:latin typeface="Titillium Web Regular Bold"/>
              </a:rPr>
              <a:t>(A)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23221" y="2313666"/>
            <a:ext cx="3332826" cy="333282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30E4D9D-E05D-4127-BEDE-AB3F8D2E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88" y="2162175"/>
            <a:ext cx="5829044" cy="6695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178198" y="2055387"/>
            <a:ext cx="6121440" cy="8336388"/>
          </a:xfrm>
          <a:prstGeom prst="rect">
            <a:avLst/>
          </a:prstGeom>
          <a:solidFill>
            <a:srgbClr val="3F8ABD"/>
          </a:solidFill>
        </p:spPr>
      </p:sp>
      <p:sp>
        <p:nvSpPr>
          <p:cNvPr id="4" name="AutoShape 4"/>
          <p:cNvSpPr/>
          <p:nvPr/>
        </p:nvSpPr>
        <p:spPr>
          <a:xfrm>
            <a:off x="5985165" y="2052573"/>
            <a:ext cx="6297726" cy="8667566"/>
          </a:xfrm>
          <a:prstGeom prst="rect">
            <a:avLst/>
          </a:prstGeom>
          <a:solidFill>
            <a:srgbClr val="40B238"/>
          </a:solidFill>
        </p:spPr>
      </p:sp>
      <p:sp>
        <p:nvSpPr>
          <p:cNvPr id="5" name="AutoShape 5"/>
          <p:cNvSpPr/>
          <p:nvPr/>
        </p:nvSpPr>
        <p:spPr>
          <a:xfrm>
            <a:off x="-32233" y="2052573"/>
            <a:ext cx="6041337" cy="8953332"/>
          </a:xfrm>
          <a:prstGeom prst="rect">
            <a:avLst/>
          </a:prstGeom>
          <a:solidFill>
            <a:srgbClr val="F17E1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38536" y="0"/>
            <a:ext cx="7425785" cy="22416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137114" y="2107113"/>
            <a:ext cx="4122186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PROSPERITY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225891" y="5610838"/>
            <a:ext cx="1700131" cy="1700124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5410" b="-5410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286588" y="5572349"/>
            <a:ext cx="1776639" cy="177663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4030" r="-14030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286588" y="2796817"/>
            <a:ext cx="1775872" cy="177586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165" r="-25165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581447" y="2707087"/>
            <a:ext cx="1775872" cy="1775865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17526" b="-17526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6182197" y="2701264"/>
            <a:ext cx="1787518" cy="1787511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787" r="-787"/>
              </a:stretch>
            </a:blip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453516" y="8179887"/>
            <a:ext cx="1958950" cy="18819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3220" y="8259211"/>
            <a:ext cx="1958950" cy="18819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54845" y="3412437"/>
            <a:ext cx="2009029" cy="98358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068448" y="3522643"/>
            <a:ext cx="1050844" cy="105084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950428" y="3289664"/>
            <a:ext cx="4087966" cy="10730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64277" y="6460900"/>
            <a:ext cx="2379084" cy="75362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49638" y="4835269"/>
            <a:ext cx="61701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Marta Krawcewicz, CSR Consulting</a:t>
            </a: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67251" y="2912957"/>
            <a:ext cx="1700131" cy="1700124"/>
            <a:chOff x="0" y="0"/>
            <a:chExt cx="6350000" cy="6349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17472" r="-17472"/>
              </a:stretch>
            </a:blip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921181" y="6244223"/>
            <a:ext cx="3142692" cy="779180"/>
          </a:xfrm>
          <a:prstGeom prst="rect">
            <a:avLst/>
          </a:prstGeom>
        </p:spPr>
      </p:pic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6179729" y="8063804"/>
            <a:ext cx="1700131" cy="1700124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26049" y="6077069"/>
            <a:ext cx="4888024" cy="8828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0" y="303589"/>
            <a:ext cx="11929353" cy="144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13:50 - 15:00</a:t>
            </a: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B2B2B"/>
                </a:solidFill>
                <a:latin typeface="Titillium Web Regular Bold"/>
              </a:rPr>
              <a:t>INICJATYWY (PECHA KUCHA)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182197" y="4603253"/>
            <a:ext cx="6060683" cy="85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Maria Andrzejewska 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Dyrektor</a:t>
            </a:r>
            <a:r>
              <a:rPr lang="pl-PL" sz="2400" dirty="0">
                <a:solidFill>
                  <a:srgbClr val="FFFFFF"/>
                </a:solidFill>
                <a:latin typeface="Titillium Web Regular Bold Italics"/>
              </a:rPr>
              <a:t>ka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UNEP/GRID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Bolesław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Rok,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Profesor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 ALK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25946" y="2856479"/>
            <a:ext cx="2760642" cy="82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Climate Lidership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   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10410" y="2107113"/>
            <a:ext cx="3448627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 dirty="0">
                <a:solidFill>
                  <a:srgbClr val="FFFFFF"/>
                </a:solidFill>
                <a:latin typeface="Titillium Web Regular Bold"/>
              </a:rPr>
              <a:t>PEOPLE 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489909" y="2055387"/>
            <a:ext cx="3448627" cy="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FFFFFF"/>
                </a:solidFill>
                <a:latin typeface="Titillium Web Regular Bold"/>
              </a:rPr>
              <a:t>PLANET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307006" y="5513044"/>
            <a:ext cx="3980994" cy="201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Bankowcy dla Edukacji Finansowej</a:t>
            </a:r>
          </a:p>
          <a:p>
            <a:pPr>
              <a:lnSpc>
                <a:spcPts val="3359"/>
              </a:lnSpc>
            </a:pPr>
            <a:r>
              <a:rPr lang="en-US" sz="435">
                <a:solidFill>
                  <a:srgbClr val="FFFFFF"/>
                </a:solidFill>
                <a:latin typeface="Arimo"/>
              </a:rPr>
              <a:t>Młodzieży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BAKCYL</a:t>
            </a:r>
          </a:p>
          <a:p>
            <a:pPr algn="ctr">
              <a:lnSpc>
                <a:spcPts val="2644"/>
              </a:lnSpc>
            </a:pPr>
            <a:endParaRPr lang="en-US" sz="2400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11546" y="7164658"/>
            <a:ext cx="5964676" cy="85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pl-PL" sz="2400" dirty="0">
                <a:solidFill>
                  <a:srgbClr val="FFFFFF"/>
                </a:solidFill>
                <a:latin typeface="Titillium Web Regular Bold Italics"/>
              </a:rPr>
              <a:t>Honorata </a:t>
            </a:r>
            <a:r>
              <a:rPr lang="pl-PL" sz="2400" dirty="0" err="1">
                <a:solidFill>
                  <a:srgbClr val="FFFFFF"/>
                </a:solidFill>
                <a:latin typeface="Titillium Web Regular Bold Italics"/>
              </a:rPr>
              <a:t>Krzywoń</a:t>
            </a:r>
            <a:r>
              <a:rPr lang="pl-PL" sz="2400" dirty="0">
                <a:solidFill>
                  <a:srgbClr val="FFFFFF"/>
                </a:solidFill>
                <a:latin typeface="Titillium Web Regular Bold Italics"/>
              </a:rPr>
              <a:t>, Dyrektorka oddziału Mazowieckiego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Polski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Czerwony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Krzyż</a:t>
            </a:r>
            <a:endParaRPr lang="en-US" sz="2400" dirty="0">
              <a:solidFill>
                <a:srgbClr val="FFFFFF"/>
              </a:solidFill>
              <a:latin typeface="Titillium Web Regular Bold Italic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820244" y="2841928"/>
            <a:ext cx="2877672" cy="73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Agent 0017</a:t>
            </a:r>
          </a:p>
          <a:p>
            <a:pPr algn="ctr">
              <a:lnSpc>
                <a:spcPts val="2644"/>
              </a:lnSpc>
            </a:pPr>
            <a:endParaRPr lang="en-US" sz="2400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2362909" y="4568995"/>
            <a:ext cx="600141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Katarzyna Filipowska,  Marketing Communications,  PwC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186436" y="2948427"/>
            <a:ext cx="3932856" cy="82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Akademia BIZnES Class – pomagamy pomagać 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969715" y="5617033"/>
            <a:ext cx="3452507" cy="40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"/>
              </a:rPr>
              <a:t>Re-start in Fashion   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176222" y="7423373"/>
            <a:ext cx="644859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Titillium Web Regular Bold Italics"/>
              </a:rPr>
              <a:t>dr</a:t>
            </a: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 Marta Karwacka, SENSA Sustainable Thinking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399644" y="7310882"/>
            <a:ext cx="5964676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Titillium Web Regular Bold Italics"/>
              </a:rPr>
              <a:t>Urszula Szulc, Dyrektor projektów edukacyjnych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Titillium Web Regular Bold Itali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248844" y="9783931"/>
            <a:ext cx="5819987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Titillium Web Regular Bold Italics"/>
              </a:rPr>
              <a:t>Michał Mikołajczyk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113022" y="8110155"/>
            <a:ext cx="3932856" cy="40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Polski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Pakt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tillium Web Regular"/>
              </a:rPr>
              <a:t>Plastikowy</a:t>
            </a:r>
            <a:r>
              <a:rPr lang="en-US" sz="2400" dirty="0">
                <a:solidFill>
                  <a:srgbClr val="FFFFFF"/>
                </a:solidFill>
                <a:latin typeface="Titillium Web Regular"/>
              </a:rPr>
              <a:t> </a:t>
            </a:r>
          </a:p>
        </p:txBody>
      </p: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FCDE9505-E8BA-4DC9-A6D2-F1ECB1E0D81D}"/>
              </a:ext>
            </a:extLst>
          </p:cNvPr>
          <p:cNvCxnSpPr>
            <a:cxnSpLocks/>
          </p:cNvCxnSpPr>
          <p:nvPr/>
        </p:nvCxnSpPr>
        <p:spPr>
          <a:xfrm flipV="1">
            <a:off x="415636" y="5403846"/>
            <a:ext cx="17405635" cy="124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B8A36A27-C702-41C5-BB24-F48606DF1097}"/>
              </a:ext>
            </a:extLst>
          </p:cNvPr>
          <p:cNvCxnSpPr>
            <a:cxnSpLocks/>
          </p:cNvCxnSpPr>
          <p:nvPr/>
        </p:nvCxnSpPr>
        <p:spPr>
          <a:xfrm flipV="1">
            <a:off x="433066" y="7903103"/>
            <a:ext cx="17405635" cy="1241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Obraz 55">
            <a:extLst>
              <a:ext uri="{FF2B5EF4-FFF2-40B4-BE49-F238E27FC236}">
                <a16:creationId xmlns:a16="http://schemas.microsoft.com/office/drawing/2014/main" id="{E453A8BD-89DB-498A-904C-DDF60CA508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0" y="8634163"/>
            <a:ext cx="2435288" cy="938600"/>
          </a:xfrm>
          <a:prstGeom prst="rect">
            <a:avLst/>
          </a:prstGeom>
        </p:spPr>
      </p:pic>
      <p:grpSp>
        <p:nvGrpSpPr>
          <p:cNvPr id="51" name="Group 29">
            <a:extLst>
              <a:ext uri="{FF2B5EF4-FFF2-40B4-BE49-F238E27FC236}">
                <a16:creationId xmlns:a16="http://schemas.microsoft.com/office/drawing/2014/main" id="{C0D92424-6E05-4709-8D36-AB5B1C491840}"/>
              </a:ext>
            </a:extLst>
          </p:cNvPr>
          <p:cNvGrpSpPr>
            <a:grpSpLocks noChangeAspect="1"/>
          </p:cNvGrpSpPr>
          <p:nvPr/>
        </p:nvGrpSpPr>
        <p:grpSpPr>
          <a:xfrm>
            <a:off x="144639" y="5565055"/>
            <a:ext cx="1700131" cy="1700124"/>
            <a:chOff x="0" y="0"/>
            <a:chExt cx="6350000" cy="6349974"/>
          </a:xfrm>
        </p:grpSpPr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8987569D-C2E7-4874-A9FA-FA1434735AE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l="-6666" r="-666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A0D99C74D676418A4B62F599106ADE" ma:contentTypeVersion="11" ma:contentTypeDescription="Utwórz nowy dokument." ma:contentTypeScope="" ma:versionID="2fd419c8cb6e5413bab7fa7cfe0bf0d5">
  <xsd:schema xmlns:xsd="http://www.w3.org/2001/XMLSchema" xmlns:xs="http://www.w3.org/2001/XMLSchema" xmlns:p="http://schemas.microsoft.com/office/2006/metadata/properties" xmlns:ns2="c445b3ee-4c7a-42a4-a7de-21c39c9fb3b6" xmlns:ns3="348526cb-d235-4fd7-bfa6-c039ea4cec1b" targetNamespace="http://schemas.microsoft.com/office/2006/metadata/properties" ma:root="true" ma:fieldsID="7da05e15f9e2d925dda8091e87242045" ns2:_="" ns3:_="">
    <xsd:import namespace="c445b3ee-4c7a-42a4-a7de-21c39c9fb3b6"/>
    <xsd:import namespace="348526cb-d235-4fd7-bfa6-c039ea4cec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5b3ee-4c7a-42a4-a7de-21c39c9fb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526cb-d235-4fd7-bfa6-c039ea4c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E0704-B8D8-43ED-9390-5688A528626D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c445b3ee-4c7a-42a4-a7de-21c39c9fb3b6"/>
    <ds:schemaRef ds:uri="http://schemas.microsoft.com/office/2006/metadata/properties"/>
    <ds:schemaRef ds:uri="http://schemas.microsoft.com/office/infopath/2007/PartnerControls"/>
    <ds:schemaRef ds:uri="348526cb-d235-4fd7-bfa6-c039ea4cec1b"/>
  </ds:schemaRefs>
</ds:datastoreItem>
</file>

<file path=customXml/itemProps2.xml><?xml version="1.0" encoding="utf-8"?>
<ds:datastoreItem xmlns:ds="http://schemas.openxmlformats.org/officeDocument/2006/customXml" ds:itemID="{70D29DDD-5EEB-4354-8C38-7C0561B2F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26CF7-3C61-42D6-8757-B4336CFBC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5b3ee-4c7a-42a4-a7de-21c39c9fb3b6"/>
    <ds:schemaRef ds:uri="348526cb-d235-4fd7-bfa6-c039ea4ce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483</Words>
  <Application>Microsoft Office PowerPoint</Application>
  <PresentationFormat>Niestandardowy</PresentationFormat>
  <Paragraphs>109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Titillium Web Regular Bold</vt:lpstr>
      <vt:lpstr>Arial</vt:lpstr>
      <vt:lpstr>Clear Sans Thin Bold</vt:lpstr>
      <vt:lpstr>Open Sans 1</vt:lpstr>
      <vt:lpstr>Titillium Web Regular</vt:lpstr>
      <vt:lpstr>Calibri</vt:lpstr>
      <vt:lpstr>Arimo</vt:lpstr>
      <vt:lpstr>Titillium Web Regular Bold Italics</vt:lpstr>
      <vt:lpstr>Arimo Bold Italics</vt:lpstr>
      <vt:lpstr>Halant Medium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cp:lastModifiedBy>Marta Krawcewicz</cp:lastModifiedBy>
  <cp:revision>1</cp:revision>
  <dcterms:created xsi:type="dcterms:W3CDTF">2006-08-16T00:00:00Z</dcterms:created>
  <dcterms:modified xsi:type="dcterms:W3CDTF">2020-05-07T11:01:20Z</dcterms:modified>
  <dc:identifier>DAD7ZaO-9Y4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0x01010079A0D99C74D676418A4B62F599106ADE</vt:lpwstr>
  </property>
</Properties>
</file>