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3" r:id="rId6"/>
    <p:sldMasterId id="2147483685" r:id="rId7"/>
    <p:sldMasterId id="2147483710" r:id="rId8"/>
    <p:sldMasterId id="2147483725" r:id="rId9"/>
  </p:sldMasterIdLst>
  <p:notesMasterIdLst>
    <p:notesMasterId r:id="rId11"/>
  </p:notesMasterIdLst>
  <p:sldIdLst>
    <p:sldId id="256" r:id="rId10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CFE8A27-E724-4423-8908-6035879AD35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028" userDrawn="1">
          <p15:clr>
            <a:srgbClr val="A4A3A4"/>
          </p15:clr>
        </p15:guide>
        <p15:guide id="6" pos="4649" userDrawn="1">
          <p15:clr>
            <a:srgbClr val="A4A3A4"/>
          </p15:clr>
        </p15:guide>
        <p15:guide id="11" orient="horz" pos="2890" userDrawn="1">
          <p15:clr>
            <a:srgbClr val="A4A3A4"/>
          </p15:clr>
        </p15:guide>
        <p15:guide id="18" orient="horz" pos="1529" userDrawn="1">
          <p15:clr>
            <a:srgbClr val="A4A3A4"/>
          </p15:clr>
        </p15:guide>
        <p15:guide id="24" pos="1111" userDrawn="1">
          <p15:clr>
            <a:srgbClr val="A4A3A4"/>
          </p15:clr>
        </p15:guide>
        <p15:guide id="25" pos="2336" userDrawn="1">
          <p15:clr>
            <a:srgbClr val="A4A3A4"/>
          </p15:clr>
        </p15:guide>
        <p15:guide id="28" pos="3107" userDrawn="1">
          <p15:clr>
            <a:srgbClr val="A4A3A4"/>
          </p15:clr>
        </p15:guide>
        <p15:guide id="29" orient="horz" pos="2981">
          <p15:clr>
            <a:srgbClr val="A4A3A4"/>
          </p15:clr>
        </p15:guide>
        <p15:guide id="30" orient="horz" pos="713">
          <p15:clr>
            <a:srgbClr val="A4A3A4"/>
          </p15:clr>
        </p15:guide>
        <p15:guide id="31" pos="4740">
          <p15:clr>
            <a:srgbClr val="A4A3A4"/>
          </p15:clr>
        </p15:guide>
        <p15:guide id="32" pos="1020">
          <p15:clr>
            <a:srgbClr val="A4A3A4"/>
          </p15:clr>
        </p15:guide>
        <p15:guide id="33" pos="2653" userDrawn="1">
          <p15:clr>
            <a:srgbClr val="A4A3A4"/>
          </p15:clr>
        </p15:guide>
        <p15:guide id="34" orient="horz" pos="1484">
          <p15:clr>
            <a:srgbClr val="A4A3A4"/>
          </p15:clr>
        </p15:guide>
        <p15:guide id="35" orient="horz" pos="2482">
          <p15:clr>
            <a:srgbClr val="A4A3A4"/>
          </p15:clr>
        </p15:guide>
        <p15:guide id="36" orient="horz" pos="1575">
          <p15:clr>
            <a:srgbClr val="A4A3A4"/>
          </p15:clr>
        </p15:guide>
        <p15:guide id="37" orient="horz" pos="985">
          <p15:clr>
            <a:srgbClr val="A4A3A4"/>
          </p15:clr>
        </p15:guide>
        <p15:guide id="38" orient="horz" pos="1121">
          <p15:clr>
            <a:srgbClr val="A4A3A4"/>
          </p15:clr>
        </p15:guide>
        <p15:guide id="39" orient="horz" pos="1892">
          <p15:clr>
            <a:srgbClr val="A4A3A4"/>
          </p15:clr>
        </p15:guide>
        <p15:guide id="40" orient="horz" pos="2346">
          <p15:clr>
            <a:srgbClr val="A4A3A4"/>
          </p15:clr>
        </p15:guide>
        <p15:guide id="41" orient="horz" pos="1983">
          <p15:clr>
            <a:srgbClr val="A4A3A4"/>
          </p15:clr>
        </p15:guide>
        <p15:guide id="42" pos="4422">
          <p15:clr>
            <a:srgbClr val="A4A3A4"/>
          </p15:clr>
        </p15:guide>
        <p15:guide id="43" pos="1338">
          <p15:clr>
            <a:srgbClr val="A4A3A4"/>
          </p15:clr>
        </p15:guide>
        <p15:guide id="44" pos="2109">
          <p15:clr>
            <a:srgbClr val="A4A3A4"/>
          </p15:clr>
        </p15:guide>
        <p15:guide id="45" pos="4785">
          <p15:clr>
            <a:srgbClr val="A4A3A4"/>
          </p15:clr>
        </p15:guide>
        <p15:guide id="46" pos="113">
          <p15:clr>
            <a:srgbClr val="A4A3A4"/>
          </p15:clr>
        </p15:guide>
        <p15:guide id="47" pos="5692">
          <p15:clr>
            <a:srgbClr val="A4A3A4"/>
          </p15:clr>
        </p15:guide>
        <p15:guide id="48" pos="657">
          <p15:clr>
            <a:srgbClr val="A4A3A4"/>
          </p15:clr>
        </p15:guide>
        <p15:guide id="49" orient="horz" pos="758">
          <p15:clr>
            <a:srgbClr val="A4A3A4"/>
          </p15:clr>
        </p15:guide>
        <p15:guide id="50" orient="horz" pos="1257">
          <p15:clr>
            <a:srgbClr val="A4A3A4"/>
          </p15:clr>
        </p15:guide>
        <p15:guide id="51" orient="horz" pos="2663">
          <p15:clr>
            <a:srgbClr val="A4A3A4"/>
          </p15:clr>
        </p15:guide>
        <p15:guide id="52" orient="horz" pos="1779">
          <p15:clr>
            <a:srgbClr val="A4A3A4"/>
          </p15:clr>
        </p15:guide>
        <p15:guide id="53" orient="horz" pos="940">
          <p15:clr>
            <a:srgbClr val="A4A3A4"/>
          </p15:clr>
        </p15:guide>
        <p15:guide id="54" orient="horz" pos="1076">
          <p15:clr>
            <a:srgbClr val="A4A3A4"/>
          </p15:clr>
        </p15:guide>
        <p15:guide id="55" pos="2880">
          <p15:clr>
            <a:srgbClr val="A4A3A4"/>
          </p15:clr>
        </p15:guide>
        <p15:guide id="56" pos="930">
          <p15:clr>
            <a:srgbClr val="A4A3A4"/>
          </p15:clr>
        </p15:guide>
        <p15:guide id="57" pos="2472">
          <p15:clr>
            <a:srgbClr val="A4A3A4"/>
          </p15:clr>
        </p15:guide>
        <p15:guide id="58" pos="4014">
          <p15:clr>
            <a:srgbClr val="A4A3A4"/>
          </p15:clr>
        </p15:guide>
        <p15:guide id="59" pos="1701">
          <p15:clr>
            <a:srgbClr val="A4A3A4"/>
          </p15:clr>
        </p15:guide>
        <p15:guide id="60" pos="1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Kretkowska" initials="A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63"/>
    <a:srgbClr val="F3942B"/>
    <a:srgbClr val="C11627"/>
    <a:srgbClr val="CBCBCB"/>
    <a:srgbClr val="A43D3A"/>
    <a:srgbClr val="ACC571"/>
    <a:srgbClr val="6CB4B8"/>
    <a:srgbClr val="B23C30"/>
    <a:srgbClr val="BE680A"/>
    <a:srgbClr val="7E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14" autoAdjust="0"/>
  </p:normalViewPr>
  <p:slideViewPr>
    <p:cSldViewPr snapToGrid="0">
      <p:cViewPr varScale="1">
        <p:scale>
          <a:sx n="151" d="100"/>
          <a:sy n="151" d="100"/>
        </p:scale>
        <p:origin x="474" y="138"/>
      </p:cViewPr>
      <p:guideLst>
        <p:guide orient="horz" pos="2028"/>
        <p:guide pos="4649"/>
        <p:guide orient="horz" pos="2890"/>
        <p:guide orient="horz" pos="1529"/>
        <p:guide pos="1111"/>
        <p:guide pos="2336"/>
        <p:guide pos="3107"/>
        <p:guide orient="horz" pos="2981"/>
        <p:guide orient="horz" pos="713"/>
        <p:guide pos="4740"/>
        <p:guide pos="1020"/>
        <p:guide pos="2653"/>
        <p:guide orient="horz" pos="1484"/>
        <p:guide orient="horz" pos="2482"/>
        <p:guide orient="horz" pos="1575"/>
        <p:guide orient="horz" pos="985"/>
        <p:guide orient="horz" pos="1121"/>
        <p:guide orient="horz" pos="1892"/>
        <p:guide orient="horz" pos="2346"/>
        <p:guide orient="horz" pos="1983"/>
        <p:guide pos="4422"/>
        <p:guide pos="1338"/>
        <p:guide pos="2109"/>
        <p:guide pos="4785"/>
        <p:guide pos="113"/>
        <p:guide pos="5692"/>
        <p:guide pos="657"/>
        <p:guide orient="horz" pos="758"/>
        <p:guide orient="horz" pos="1257"/>
        <p:guide orient="horz" pos="2663"/>
        <p:guide orient="horz" pos="1779"/>
        <p:guide orient="horz" pos="940"/>
        <p:guide orient="horz" pos="1076"/>
        <p:guide pos="2880"/>
        <p:guide pos="930"/>
        <p:guide pos="2472"/>
        <p:guide pos="4014"/>
        <p:guide pos="1701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FB324-DEEB-4FC2-AA10-CAFC2ACBD41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F1AA-C02C-4EDC-A883-B91FF6D9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432484C-DE83-424B-B55D-5D560A76B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642"/>
            <a:ext cx="2569470" cy="51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B34D4A1-2690-4E7D-A767-275DF2DAEFEA}"/>
              </a:ext>
            </a:extLst>
          </p:cNvPr>
          <p:cNvSpPr/>
          <p:nvPr userDrawn="1"/>
        </p:nvSpPr>
        <p:spPr bwMode="auto">
          <a:xfrm>
            <a:off x="-24955" y="-17642"/>
            <a:ext cx="2572200" cy="5161142"/>
          </a:xfrm>
          <a:prstGeom prst="rect">
            <a:avLst/>
          </a:prstGeom>
          <a:solidFill>
            <a:srgbClr val="1E3263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0E98C22-9610-4862-BC97-796651F8645E}"/>
              </a:ext>
            </a:extLst>
          </p:cNvPr>
          <p:cNvSpPr/>
          <p:nvPr userDrawn="1"/>
        </p:nvSpPr>
        <p:spPr bwMode="auto">
          <a:xfrm>
            <a:off x="2547244" y="0"/>
            <a:ext cx="6596755" cy="5143500"/>
          </a:xfrm>
          <a:prstGeom prst="rect">
            <a:avLst/>
          </a:prstGeom>
          <a:solidFill>
            <a:srgbClr val="1E32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48F55F-3223-4326-9D1B-3E42217C4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68" y="4436220"/>
            <a:ext cx="1536946" cy="468000"/>
          </a:xfrm>
          <a:prstGeom prst="rect">
            <a:avLst/>
          </a:prstGeom>
        </p:spPr>
      </p:pic>
      <p:cxnSp>
        <p:nvCxnSpPr>
          <p:cNvPr id="12" name="Łącznik prostoliniowy 2">
            <a:extLst>
              <a:ext uri="{FF2B5EF4-FFF2-40B4-BE49-F238E27FC236}">
                <a16:creationId xmlns:a16="http://schemas.microsoft.com/office/drawing/2014/main" id="{BD40F05B-61EA-421F-B45D-8902AAE93AFC}"/>
              </a:ext>
            </a:extLst>
          </p:cNvPr>
          <p:cNvCxnSpPr/>
          <p:nvPr userDrawn="1"/>
        </p:nvCxnSpPr>
        <p:spPr>
          <a:xfrm>
            <a:off x="7524750" y="3434970"/>
            <a:ext cx="1223964" cy="0"/>
          </a:xfrm>
          <a:prstGeom prst="line">
            <a:avLst/>
          </a:prstGeom>
          <a:ln w="28575">
            <a:solidFill>
              <a:srgbClr val="F394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D597ECF2-9DE1-4001-BEE3-BAFD6AE61B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2611" y="0"/>
            <a:ext cx="3969278" cy="1457307"/>
          </a:xfrm>
          <a:prstGeom prst="rect">
            <a:avLst/>
          </a:prstGeom>
        </p:spPr>
      </p:pic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9263D6CB-F863-4D54-8887-727E16C6A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9880" y="1776558"/>
            <a:ext cx="5898834" cy="1590383"/>
          </a:xfrm>
        </p:spPr>
        <p:txBody>
          <a:bodyPr anchor="ctr">
            <a:norm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2234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6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9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nr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 txBox="1">
            <a:spLocks/>
          </p:cNvSpPr>
          <p:nvPr userDrawn="1"/>
        </p:nvSpPr>
        <p:spPr>
          <a:xfrm>
            <a:off x="8460640" y="4948014"/>
            <a:ext cx="720000" cy="216000"/>
          </a:xfrm>
          <a:prstGeom prst="rect">
            <a:avLst/>
          </a:prstGeom>
        </p:spPr>
        <p:txBody>
          <a:bodyPr lIns="77925" tIns="38963" rIns="77925" bIns="38963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0A5E260-DC03-43E3-B3BA-A9851DF2A74C}" type="slidenum">
              <a:rPr lang="pl-PL" sz="90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pPr algn="r">
                <a:defRPr/>
              </a:pPr>
              <a:t>‹#›</a:t>
            </a:fld>
            <a:endParaRPr lang="pl-PL" sz="9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ykły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584993" y="151200"/>
            <a:ext cx="8308182" cy="396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32" y="602250"/>
            <a:ext cx="8297843" cy="216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2"/>
          </p:nvPr>
        </p:nvSpPr>
        <p:spPr>
          <a:xfrm>
            <a:off x="611450" y="1203324"/>
            <a:ext cx="8281725" cy="3168675"/>
          </a:xfrm>
          <a:prstGeom prst="rect">
            <a:avLst/>
          </a:prstGeom>
        </p:spPr>
        <p:txBody>
          <a:bodyPr lIns="0" tIns="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rgbClr val="F3942B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714375" indent="-257175">
              <a:spcBef>
                <a:spcPts val="400"/>
              </a:spcBef>
              <a:spcAft>
                <a:spcPts val="0"/>
              </a:spcAft>
              <a:buClr>
                <a:srgbClr val="F3942B"/>
              </a:buClr>
              <a:buFont typeface="Calibri" panose="020F0502020204030204" pitchFamily="34" charset="0"/>
              <a:buChar char="–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 marL="1162050" indent="-247650"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 marL="1657350" indent="-285750"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 marL="2114550" indent="-285750"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8" name="Prostokąt 17"/>
          <p:cNvSpPr/>
          <p:nvPr userDrawn="1"/>
        </p:nvSpPr>
        <p:spPr bwMode="auto">
          <a:xfrm>
            <a:off x="251400" y="267430"/>
            <a:ext cx="86400" cy="504000"/>
          </a:xfrm>
          <a:prstGeom prst="rect">
            <a:avLst/>
          </a:prstGeom>
          <a:solidFill>
            <a:srgbClr val="F394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5365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l-PL" sz="14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10" y="4948238"/>
            <a:ext cx="6768940" cy="195262"/>
          </a:xfrm>
          <a:prstGeom prst="rect">
            <a:avLst/>
          </a:prstGeom>
        </p:spPr>
        <p:txBody>
          <a:bodyPr/>
          <a:lstStyle>
            <a:lvl1pPr algn="ctr">
              <a:defRPr lang="pl-PL" sz="900" i="0" dirty="0" smtClean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Źródło danych / cytatów/ </a:t>
            </a:r>
            <a:r>
              <a:rPr lang="pl-PL" dirty="0" err="1"/>
              <a:t>itp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60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432484C-DE83-424B-B55D-5D560A76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642"/>
            <a:ext cx="2569470" cy="51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B34D4A1-2690-4E7D-A767-275DF2DAEFEA}"/>
              </a:ext>
            </a:extLst>
          </p:cNvPr>
          <p:cNvSpPr/>
          <p:nvPr/>
        </p:nvSpPr>
        <p:spPr bwMode="auto">
          <a:xfrm>
            <a:off x="-24955" y="-17642"/>
            <a:ext cx="2572200" cy="5161142"/>
          </a:xfrm>
          <a:prstGeom prst="rect">
            <a:avLst/>
          </a:prstGeom>
          <a:solidFill>
            <a:srgbClr val="1E3263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0E98C22-9610-4862-BC97-796651F8645E}"/>
              </a:ext>
            </a:extLst>
          </p:cNvPr>
          <p:cNvSpPr/>
          <p:nvPr/>
        </p:nvSpPr>
        <p:spPr bwMode="auto">
          <a:xfrm>
            <a:off x="2547244" y="0"/>
            <a:ext cx="6596755" cy="5143500"/>
          </a:xfrm>
          <a:prstGeom prst="rect">
            <a:avLst/>
          </a:prstGeom>
          <a:solidFill>
            <a:srgbClr val="1E32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48F55F-3223-4326-9D1B-3E42217C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68" y="4436220"/>
            <a:ext cx="1536946" cy="468000"/>
          </a:xfrm>
          <a:prstGeom prst="rect">
            <a:avLst/>
          </a:prstGeom>
        </p:spPr>
      </p:pic>
      <p:cxnSp>
        <p:nvCxnSpPr>
          <p:cNvPr id="12" name="Łącznik prostoliniowy 2">
            <a:extLst>
              <a:ext uri="{FF2B5EF4-FFF2-40B4-BE49-F238E27FC236}">
                <a16:creationId xmlns:a16="http://schemas.microsoft.com/office/drawing/2014/main" id="{BD40F05B-61EA-421F-B45D-8902AAE93AFC}"/>
              </a:ext>
            </a:extLst>
          </p:cNvPr>
          <p:cNvCxnSpPr/>
          <p:nvPr/>
        </p:nvCxnSpPr>
        <p:spPr>
          <a:xfrm>
            <a:off x="7524750" y="3434970"/>
            <a:ext cx="1223964" cy="0"/>
          </a:xfrm>
          <a:prstGeom prst="line">
            <a:avLst/>
          </a:prstGeom>
          <a:ln w="28575">
            <a:solidFill>
              <a:srgbClr val="F394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D597ECF2-9DE1-4001-BEE3-BAFD6AE61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11" y="0"/>
            <a:ext cx="3969278" cy="1457307"/>
          </a:xfrm>
          <a:prstGeom prst="rect">
            <a:avLst/>
          </a:prstGeom>
        </p:spPr>
      </p:pic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9263D6CB-F863-4D54-8887-727E16C6A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9880" y="1776558"/>
            <a:ext cx="5898834" cy="1590383"/>
          </a:xfrm>
        </p:spPr>
        <p:txBody>
          <a:bodyPr anchor="ctr">
            <a:norm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DC415D1-5A1B-4337-8752-EC213D5B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642"/>
            <a:ext cx="2569470" cy="51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59EE8CB-9653-4A32-94F7-415FBC6DFA3D}"/>
              </a:ext>
            </a:extLst>
          </p:cNvPr>
          <p:cNvSpPr/>
          <p:nvPr/>
        </p:nvSpPr>
        <p:spPr bwMode="auto">
          <a:xfrm>
            <a:off x="-24955" y="-17642"/>
            <a:ext cx="2572200" cy="5161142"/>
          </a:xfrm>
          <a:prstGeom prst="rect">
            <a:avLst/>
          </a:prstGeom>
          <a:solidFill>
            <a:srgbClr val="1E3263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3CB2E5B-CB56-4CD2-AAFC-4FAB8E4F81C2}"/>
              </a:ext>
            </a:extLst>
          </p:cNvPr>
          <p:cNvSpPr/>
          <p:nvPr/>
        </p:nvSpPr>
        <p:spPr bwMode="auto">
          <a:xfrm>
            <a:off x="2547244" y="0"/>
            <a:ext cx="6596755" cy="5143500"/>
          </a:xfrm>
          <a:prstGeom prst="rect">
            <a:avLst/>
          </a:prstGeom>
          <a:solidFill>
            <a:srgbClr val="1E32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761E198-C7ED-4A81-ADDD-2C59C2102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68" y="4436220"/>
            <a:ext cx="1536946" cy="468000"/>
          </a:xfrm>
          <a:prstGeom prst="rect">
            <a:avLst/>
          </a:prstGeom>
        </p:spPr>
      </p:pic>
      <p:cxnSp>
        <p:nvCxnSpPr>
          <p:cNvPr id="15" name="Łącznik prostoliniowy 2">
            <a:extLst>
              <a:ext uri="{FF2B5EF4-FFF2-40B4-BE49-F238E27FC236}">
                <a16:creationId xmlns:a16="http://schemas.microsoft.com/office/drawing/2014/main" id="{C0E70300-3252-4F86-904E-BD343F4D7DCF}"/>
              </a:ext>
            </a:extLst>
          </p:cNvPr>
          <p:cNvCxnSpPr/>
          <p:nvPr/>
        </p:nvCxnSpPr>
        <p:spPr>
          <a:xfrm>
            <a:off x="7524750" y="3434970"/>
            <a:ext cx="1223964" cy="0"/>
          </a:xfrm>
          <a:prstGeom prst="line">
            <a:avLst/>
          </a:prstGeom>
          <a:ln w="28575">
            <a:solidFill>
              <a:srgbClr val="F394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3A19CA72-4C45-4B9C-8B7A-8B02E1C23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11" y="0"/>
            <a:ext cx="3969278" cy="14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- CSR Consulting\07 Inicjatywy\34. Podsumowanie K17C\Prezentacje\Zdjęcia\IMG_2109.JPG">
            <a:extLst>
              <a:ext uri="{FF2B5EF4-FFF2-40B4-BE49-F238E27FC236}">
                <a16:creationId xmlns:a16="http://schemas.microsoft.com/office/drawing/2014/main" id="{97E3A495-1208-4E76-BDC1-A6D0BC93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-60960"/>
            <a:ext cx="9180640" cy="5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5E00C1C-7C5B-4BBE-8AFB-2228A40F417A}"/>
              </a:ext>
            </a:extLst>
          </p:cNvPr>
          <p:cNvSpPr/>
          <p:nvPr/>
        </p:nvSpPr>
        <p:spPr>
          <a:xfrm>
            <a:off x="-36640" y="-64135"/>
            <a:ext cx="3744520" cy="5207635"/>
          </a:xfrm>
          <a:prstGeom prst="rect">
            <a:avLst/>
          </a:prstGeom>
          <a:solidFill>
            <a:srgbClr val="1E326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pl-PL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  <a:p>
            <a:pPr algn="r" defTabSz="914400"/>
            <a:endParaRPr lang="pl-PL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  <a:p>
            <a:pPr algn="r" defTabSz="914400"/>
            <a:r>
              <a:rPr lang="pl-PL" sz="3600" b="1">
                <a:solidFill>
                  <a:prstClr val="white"/>
                </a:solidFill>
                <a:latin typeface="Titillium Web" panose="00000500000000000000" pitchFamily="2" charset="-18"/>
              </a:rPr>
              <a:t>ZAPRASZAMY DO WSPÓŁPRACY!</a:t>
            </a: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Małgorzata Greszta</a:t>
            </a: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Partner Zarządzający</a:t>
            </a: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CSR Consulting</a:t>
            </a: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marL="534988" algn="r" defTabSz="914400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tel. 662 347 471          </a:t>
            </a:r>
          </a:p>
          <a:p>
            <a:pPr indent="452438" algn="r" defTabSz="914400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malgorzata.greszta@csr-consulting.pl  </a:t>
            </a:r>
          </a:p>
          <a:p>
            <a:pPr algn="r" defTabSz="914400">
              <a:buFont typeface="Wingdings" pitchFamily="2" charset="2"/>
              <a:buNone/>
            </a:pPr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www.kampania17celow.pl  </a:t>
            </a:r>
          </a:p>
          <a:p>
            <a:pPr algn="r" defTabSz="914400">
              <a:buFont typeface="Wingdings" pitchFamily="2" charset="2"/>
              <a:buNone/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www.csr-consulting.pl</a:t>
            </a:r>
            <a:endParaRPr lang="en-US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</p:txBody>
      </p:sp>
      <p:pic>
        <p:nvPicPr>
          <p:cNvPr id="8" name="Picture 2" descr="C:\- CSR Consulting\08. Marketing\04. Ikony\iconmonstr-email-11-240.png">
            <a:extLst>
              <a:ext uri="{FF2B5EF4-FFF2-40B4-BE49-F238E27FC236}">
                <a16:creationId xmlns:a16="http://schemas.microsoft.com/office/drawing/2014/main" id="{6E9C73E9-24C9-48CF-A2C5-CE561A25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3960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- CSR Consulting\08. Marketing\04. Ikony\iconmonstr-phone-9-240.png">
            <a:extLst>
              <a:ext uri="{FF2B5EF4-FFF2-40B4-BE49-F238E27FC236}">
                <a16:creationId xmlns:a16="http://schemas.microsoft.com/office/drawing/2014/main" id="{8DB06E14-81AE-4459-BCD4-9D326AED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44" y="3744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D3CF6A8-A03C-487D-9DD3-3A2A8E15D1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0" y="195420"/>
            <a:ext cx="885600" cy="269665"/>
          </a:xfrm>
          <a:prstGeom prst="rect">
            <a:avLst/>
          </a:prstGeom>
        </p:spPr>
      </p:pic>
      <p:pic>
        <p:nvPicPr>
          <p:cNvPr id="11" name="Picture 6" descr="C:\- CSR Consulting\07 Inicjatywy\34. Podsumowanie K17C\Prezentacje\Zdjęcia\IMG_2109.JPG">
            <a:extLst>
              <a:ext uri="{FF2B5EF4-FFF2-40B4-BE49-F238E27FC236}">
                <a16:creationId xmlns:a16="http://schemas.microsoft.com/office/drawing/2014/main" id="{E33B3E87-79F0-4FAE-9479-7F2C509E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-60960"/>
            <a:ext cx="9180640" cy="5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6A4C574-9571-4EA2-9807-EDCC7829601D}"/>
              </a:ext>
            </a:extLst>
          </p:cNvPr>
          <p:cNvSpPr/>
          <p:nvPr/>
        </p:nvSpPr>
        <p:spPr>
          <a:xfrm>
            <a:off x="-36640" y="-64135"/>
            <a:ext cx="3744520" cy="5207635"/>
          </a:xfrm>
          <a:prstGeom prst="rect">
            <a:avLst/>
          </a:prstGeom>
          <a:solidFill>
            <a:srgbClr val="1E326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pl-PL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  <a:p>
            <a:pPr algn="r" defTabSz="914400"/>
            <a:endParaRPr lang="pl-PL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  <a:p>
            <a:pPr algn="r" defTabSz="914400"/>
            <a:r>
              <a:rPr lang="pl-PL" sz="3600" b="1">
                <a:solidFill>
                  <a:prstClr val="white"/>
                </a:solidFill>
                <a:latin typeface="Titillium Web" panose="00000500000000000000" pitchFamily="2" charset="-18"/>
              </a:rPr>
              <a:t>ZAPRASZAMY DO WSPÓŁPRACY!</a:t>
            </a: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Małgorzata Greszta</a:t>
            </a: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Partner Zarządzający</a:t>
            </a: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CSR Consulting</a:t>
            </a: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marL="534988" algn="r" defTabSz="914400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tel. 662 347 471          </a:t>
            </a:r>
          </a:p>
          <a:p>
            <a:pPr indent="452438" algn="r" defTabSz="914400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malgorzata.greszta@csr-consulting.pl  </a:t>
            </a:r>
          </a:p>
          <a:p>
            <a:pPr algn="r" defTabSz="914400">
              <a:buFont typeface="Wingdings" pitchFamily="2" charset="2"/>
              <a:buNone/>
            </a:pPr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www.kampania17celow.pl  </a:t>
            </a:r>
          </a:p>
          <a:p>
            <a:pPr algn="r" defTabSz="914400">
              <a:buFont typeface="Wingdings" pitchFamily="2" charset="2"/>
              <a:buNone/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www.csr-consulting.pl</a:t>
            </a:r>
            <a:endParaRPr lang="en-US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</p:txBody>
      </p:sp>
      <p:pic>
        <p:nvPicPr>
          <p:cNvPr id="13" name="Picture 2" descr="C:\- CSR Consulting\08. Marketing\04. Ikony\iconmonstr-email-11-240.png">
            <a:extLst>
              <a:ext uri="{FF2B5EF4-FFF2-40B4-BE49-F238E27FC236}">
                <a16:creationId xmlns:a16="http://schemas.microsoft.com/office/drawing/2014/main" id="{DEE09C66-6237-41A2-AC07-B169E297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3960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- CSR Consulting\08. Marketing\04. Ikony\iconmonstr-phone-9-240.png">
            <a:extLst>
              <a:ext uri="{FF2B5EF4-FFF2-40B4-BE49-F238E27FC236}">
                <a16:creationId xmlns:a16="http://schemas.microsoft.com/office/drawing/2014/main" id="{2999B1E2-10AB-44EC-9482-318BFFE0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44" y="3744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53EC084-9699-4BB6-9448-4BD64C2C2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0" y="195420"/>
            <a:ext cx="885600" cy="2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2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yk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59790" y="0"/>
            <a:ext cx="5976830" cy="627480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2800">
                <a:solidFill>
                  <a:schemeClr val="bg1"/>
                </a:solidFill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00151"/>
            <a:ext cx="8377453" cy="3394472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  <a:lvl2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2pPr>
            <a:lvl3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3pPr>
            <a:lvl4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4pPr>
            <a:lvl5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71932" cy="273844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947622" cy="273844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71932" cy="273844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- CSR Consulting\07 Inicjatywy\34. Podsumowanie K17C\Prezentacje\Zdjęcia\IMG_2109.JPG">
            <a:extLst>
              <a:ext uri="{FF2B5EF4-FFF2-40B4-BE49-F238E27FC236}">
                <a16:creationId xmlns:a16="http://schemas.microsoft.com/office/drawing/2014/main" id="{97E3A495-1208-4E76-BDC1-A6D0BC93C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-60960"/>
            <a:ext cx="9180640" cy="5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5E00C1C-7C5B-4BBE-8AFB-2228A40F417A}"/>
              </a:ext>
            </a:extLst>
          </p:cNvPr>
          <p:cNvSpPr/>
          <p:nvPr userDrawn="1"/>
        </p:nvSpPr>
        <p:spPr>
          <a:xfrm>
            <a:off x="-36640" y="-64135"/>
            <a:ext cx="3744520" cy="5207635"/>
          </a:xfrm>
          <a:prstGeom prst="rect">
            <a:avLst/>
          </a:prstGeom>
          <a:solidFill>
            <a:srgbClr val="1E326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sz="3600" b="1">
              <a:latin typeface="Titillium Web" panose="00000500000000000000" pitchFamily="2" charset="-18"/>
            </a:endParaRPr>
          </a:p>
          <a:p>
            <a:pPr algn="r"/>
            <a:endParaRPr lang="pl-PL" sz="3600" b="1">
              <a:latin typeface="Titillium Web" panose="00000500000000000000" pitchFamily="2" charset="-18"/>
            </a:endParaRPr>
          </a:p>
          <a:p>
            <a:pPr algn="r"/>
            <a:r>
              <a:rPr lang="pl-PL" sz="3600" b="1">
                <a:latin typeface="Titillium Web" panose="00000500000000000000" pitchFamily="2" charset="-18"/>
              </a:rPr>
              <a:t>ZAPRASZAMY DO WSPÓŁPRACY!</a:t>
            </a:r>
          </a:p>
          <a:p>
            <a:pPr algn="r"/>
            <a:endParaRPr lang="pl-PL" sz="1400">
              <a:solidFill>
                <a:schemeClr val="bg1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/>
            <a:endParaRPr lang="pl-PL" sz="1400">
              <a:solidFill>
                <a:schemeClr val="bg1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/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Małgorzata Greszta</a:t>
            </a:r>
          </a:p>
          <a:p>
            <a:pPr algn="r"/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Partner Zarządzający</a:t>
            </a:r>
          </a:p>
          <a:p>
            <a:pPr algn="r"/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CSR Consulting</a:t>
            </a:r>
          </a:p>
          <a:p>
            <a:pPr algn="r"/>
            <a:endParaRPr lang="pl-PL" sz="1400">
              <a:solidFill>
                <a:schemeClr val="bg1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marL="534988" algn="r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tel. 662 347 471          </a:t>
            </a:r>
          </a:p>
          <a:p>
            <a:pPr indent="452438" algn="r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malgorzata.greszta@csr-consulting.pl  </a:t>
            </a:r>
          </a:p>
          <a:p>
            <a:pPr algn="r">
              <a:buFont typeface="Wingdings" pitchFamily="2" charset="2"/>
              <a:buNone/>
            </a:pPr>
            <a:endParaRPr lang="pl-PL" sz="1400">
              <a:solidFill>
                <a:schemeClr val="bg1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/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www.kampania17celow.pl  </a:t>
            </a:r>
          </a:p>
          <a:p>
            <a:pPr algn="r">
              <a:buFont typeface="Wingdings" pitchFamily="2" charset="2"/>
              <a:buNone/>
            </a:pPr>
            <a:r>
              <a:rPr lang="pl-PL" sz="1400">
                <a:solidFill>
                  <a:schemeClr val="bg1"/>
                </a:solidFill>
                <a:latin typeface="Titillium Web" panose="00000500000000000000" pitchFamily="2" charset="-18"/>
                <a:cs typeface="Calibri" pitchFamily="34" charset="0"/>
              </a:rPr>
              <a:t>www.csr-consulting.pl</a:t>
            </a:r>
            <a:endParaRPr lang="en-US" sz="3600" b="1">
              <a:latin typeface="Titillium Web" panose="00000500000000000000" pitchFamily="2" charset="-18"/>
            </a:endParaRPr>
          </a:p>
        </p:txBody>
      </p:sp>
      <p:pic>
        <p:nvPicPr>
          <p:cNvPr id="8" name="Picture 2" descr="C:\- CSR Consulting\08. Marketing\04. Ikony\iconmonstr-email-11-240.png">
            <a:extLst>
              <a:ext uri="{FF2B5EF4-FFF2-40B4-BE49-F238E27FC236}">
                <a16:creationId xmlns:a16="http://schemas.microsoft.com/office/drawing/2014/main" id="{6E9C73E9-24C9-48CF-A2C5-CE561A255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3960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- CSR Consulting\08. Marketing\04. Ikony\iconmonstr-phone-9-240.png">
            <a:extLst>
              <a:ext uri="{FF2B5EF4-FFF2-40B4-BE49-F238E27FC236}">
                <a16:creationId xmlns:a16="http://schemas.microsoft.com/office/drawing/2014/main" id="{8DB06E14-81AE-4459-BCD4-9D326AED7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44" y="3744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D3CF6A8-A03C-487D-9DD3-3A2A8E15D1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0" y="195420"/>
            <a:ext cx="885600" cy="2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3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6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0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80063" y="915988"/>
            <a:ext cx="3106737" cy="3528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25">
                <a:solidFill>
                  <a:srgbClr val="19486A"/>
                </a:solidFill>
              </a:defRPr>
            </a:lvl1pPr>
            <a:lvl2pPr marL="371464" indent="0">
              <a:buNone/>
              <a:defRPr sz="1625">
                <a:solidFill>
                  <a:srgbClr val="19486A"/>
                </a:solidFill>
              </a:defRPr>
            </a:lvl2pPr>
            <a:lvl3pPr marL="742928" indent="0">
              <a:buNone/>
              <a:defRPr sz="1625">
                <a:solidFill>
                  <a:srgbClr val="19486A"/>
                </a:solidFill>
              </a:defRPr>
            </a:lvl3pPr>
            <a:lvl4pPr marL="1114391" indent="0">
              <a:buNone/>
              <a:defRPr sz="1625">
                <a:solidFill>
                  <a:srgbClr val="19486A"/>
                </a:solidFill>
              </a:defRPr>
            </a:lvl4pPr>
            <a:lvl5pPr marL="1485854" indent="0">
              <a:buNone/>
              <a:defRPr sz="1625">
                <a:solidFill>
                  <a:srgbClr val="19486A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611188" y="915989"/>
            <a:ext cx="4392872" cy="352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3"/>
          </p:nvPr>
        </p:nvSpPr>
        <p:spPr>
          <a:xfrm>
            <a:off x="971550" y="915391"/>
            <a:ext cx="4032250" cy="3528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bg1"/>
                </a:solidFill>
              </a:defRPr>
            </a:lvl2pPr>
            <a:lvl3pPr marL="742928" indent="0">
              <a:buNone/>
              <a:defRPr sz="1625">
                <a:solidFill>
                  <a:schemeClr val="bg1"/>
                </a:solidFill>
              </a:defRPr>
            </a:lvl3pPr>
            <a:lvl4pPr marL="1114391" indent="0">
              <a:buNone/>
              <a:defRPr sz="1625">
                <a:solidFill>
                  <a:schemeClr val="bg1"/>
                </a:solidFill>
              </a:defRPr>
            </a:lvl4pPr>
            <a:lvl5pPr marL="1485854" indent="0">
              <a:buNone/>
              <a:defRPr sz="1625">
                <a:solidFill>
                  <a:schemeClr val="bg1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019925" cy="555625"/>
          </a:xfrm>
        </p:spPr>
        <p:txBody>
          <a:bodyPr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1337409-1D4B-4A19-A0F7-F6216BC62CF7}"/>
              </a:ext>
            </a:extLst>
          </p:cNvPr>
          <p:cNvSpPr/>
          <p:nvPr/>
        </p:nvSpPr>
        <p:spPr>
          <a:xfrm>
            <a:off x="611188" y="915989"/>
            <a:ext cx="4392872" cy="352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zekł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432484C-DE83-424B-B55D-5D560A76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642"/>
            <a:ext cx="2569470" cy="51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B34D4A1-2690-4E7D-A767-275DF2DAEFEA}"/>
              </a:ext>
            </a:extLst>
          </p:cNvPr>
          <p:cNvSpPr/>
          <p:nvPr/>
        </p:nvSpPr>
        <p:spPr bwMode="auto">
          <a:xfrm>
            <a:off x="-24955" y="-17642"/>
            <a:ext cx="2572200" cy="5161142"/>
          </a:xfrm>
          <a:prstGeom prst="rect">
            <a:avLst/>
          </a:prstGeom>
          <a:solidFill>
            <a:srgbClr val="1E3263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0E98C22-9610-4862-BC97-796651F8645E}"/>
              </a:ext>
            </a:extLst>
          </p:cNvPr>
          <p:cNvSpPr/>
          <p:nvPr/>
        </p:nvSpPr>
        <p:spPr bwMode="auto">
          <a:xfrm>
            <a:off x="2547244" y="0"/>
            <a:ext cx="6596755" cy="5143500"/>
          </a:xfrm>
          <a:prstGeom prst="rect">
            <a:avLst/>
          </a:prstGeom>
          <a:solidFill>
            <a:srgbClr val="1E32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9883" rIns="76698" bIns="39883" numCol="1" spcCol="0" rtlCol="0" anchor="t" anchorCtr="0" compatLnSpc="1">
            <a:prstTxWarp prst="textNoShape">
              <a:avLst/>
            </a:prstTxWarp>
          </a:bodyPr>
          <a:lstStyle/>
          <a:p>
            <a:pPr marL="457269" indent="-154227" defTabSz="779252">
              <a:buFont typeface="Wingdings" pitchFamily="2" charset="2"/>
              <a:buChar char="§"/>
            </a:pPr>
            <a:endParaRPr lang="en-US" sz="1200">
              <a:solidFill>
                <a:srgbClr val="80808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48F55F-3223-4326-9D1B-3E42217C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68" y="4436220"/>
            <a:ext cx="1536946" cy="468000"/>
          </a:xfrm>
          <a:prstGeom prst="rect">
            <a:avLst/>
          </a:prstGeom>
        </p:spPr>
      </p:pic>
      <p:cxnSp>
        <p:nvCxnSpPr>
          <p:cNvPr id="12" name="Łącznik prostoliniowy 2">
            <a:extLst>
              <a:ext uri="{FF2B5EF4-FFF2-40B4-BE49-F238E27FC236}">
                <a16:creationId xmlns:a16="http://schemas.microsoft.com/office/drawing/2014/main" id="{BD40F05B-61EA-421F-B45D-8902AAE93AFC}"/>
              </a:ext>
            </a:extLst>
          </p:cNvPr>
          <p:cNvCxnSpPr/>
          <p:nvPr/>
        </p:nvCxnSpPr>
        <p:spPr>
          <a:xfrm>
            <a:off x="7524750" y="3434970"/>
            <a:ext cx="1223964" cy="0"/>
          </a:xfrm>
          <a:prstGeom prst="line">
            <a:avLst/>
          </a:prstGeom>
          <a:ln w="28575">
            <a:solidFill>
              <a:srgbClr val="F394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D597ECF2-9DE1-4001-BEE3-BAFD6AE61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11" y="0"/>
            <a:ext cx="3969278" cy="1457307"/>
          </a:xfrm>
          <a:prstGeom prst="rect">
            <a:avLst/>
          </a:prstGeom>
        </p:spPr>
      </p:pic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9263D6CB-F863-4D54-8887-727E16C6A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9880" y="1776558"/>
            <a:ext cx="5898834" cy="1590383"/>
          </a:xfrm>
        </p:spPr>
        <p:txBody>
          <a:bodyPr anchor="ctr">
            <a:norm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9115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- CSR Consulting\07 Inicjatywy\34. Podsumowanie K17C\Prezentacje\Zdjęcia\IMG_2109.JPG">
            <a:extLst>
              <a:ext uri="{FF2B5EF4-FFF2-40B4-BE49-F238E27FC236}">
                <a16:creationId xmlns:a16="http://schemas.microsoft.com/office/drawing/2014/main" id="{97E3A495-1208-4E76-BDC1-A6D0BC93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-60960"/>
            <a:ext cx="9180640" cy="5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5E00C1C-7C5B-4BBE-8AFB-2228A40F417A}"/>
              </a:ext>
            </a:extLst>
          </p:cNvPr>
          <p:cNvSpPr/>
          <p:nvPr/>
        </p:nvSpPr>
        <p:spPr>
          <a:xfrm>
            <a:off x="-36640" y="-64135"/>
            <a:ext cx="3744520" cy="5207635"/>
          </a:xfrm>
          <a:prstGeom prst="rect">
            <a:avLst/>
          </a:prstGeom>
          <a:solidFill>
            <a:srgbClr val="1E326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pl-PL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  <a:p>
            <a:pPr algn="r" defTabSz="914400"/>
            <a:endParaRPr lang="pl-PL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  <a:p>
            <a:pPr algn="r" defTabSz="914400"/>
            <a:r>
              <a:rPr lang="pl-PL" sz="3600" b="1">
                <a:solidFill>
                  <a:prstClr val="white"/>
                </a:solidFill>
                <a:latin typeface="Titillium Web" panose="00000500000000000000" pitchFamily="2" charset="-18"/>
              </a:rPr>
              <a:t>ZAPRASZAMY DO WSPÓŁPRACY!</a:t>
            </a: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Małgorzata Greszta</a:t>
            </a: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Partner Zarządzający</a:t>
            </a: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CSR Consulting</a:t>
            </a:r>
          </a:p>
          <a:p>
            <a:pPr algn="r" defTabSz="914400"/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marL="534988" algn="r" defTabSz="914400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tel. 662 347 471          </a:t>
            </a:r>
          </a:p>
          <a:p>
            <a:pPr indent="452438" algn="r" defTabSz="914400">
              <a:buFont typeface="Wingdings" pitchFamily="2" charset="2"/>
              <a:buNone/>
              <a:tabLst>
                <a:tab pos="3133725" algn="l"/>
              </a:tabLst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malgorzata.greszta@csr-consulting.pl  </a:t>
            </a:r>
          </a:p>
          <a:p>
            <a:pPr algn="r" defTabSz="914400">
              <a:buFont typeface="Wingdings" pitchFamily="2" charset="2"/>
              <a:buNone/>
            </a:pPr>
            <a:endParaRPr lang="pl-PL" sz="1400">
              <a:solidFill>
                <a:prstClr val="white"/>
              </a:solidFill>
              <a:latin typeface="Titillium Web" panose="00000500000000000000" pitchFamily="2" charset="-18"/>
              <a:cs typeface="Calibri" pitchFamily="34" charset="0"/>
            </a:endParaRPr>
          </a:p>
          <a:p>
            <a:pPr algn="r" defTabSz="914400"/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www.kampania17celow.pl  </a:t>
            </a:r>
          </a:p>
          <a:p>
            <a:pPr algn="r" defTabSz="914400">
              <a:buFont typeface="Wingdings" pitchFamily="2" charset="2"/>
              <a:buNone/>
            </a:pPr>
            <a:r>
              <a:rPr lang="pl-PL" sz="1400">
                <a:solidFill>
                  <a:prstClr val="white"/>
                </a:solidFill>
                <a:latin typeface="Titillium Web" panose="00000500000000000000" pitchFamily="2" charset="-18"/>
                <a:cs typeface="Calibri" pitchFamily="34" charset="0"/>
              </a:rPr>
              <a:t>www.csr-consulting.pl</a:t>
            </a:r>
            <a:endParaRPr lang="en-US" sz="3600" b="1">
              <a:solidFill>
                <a:prstClr val="white"/>
              </a:solidFill>
              <a:latin typeface="Titillium Web" panose="00000500000000000000" pitchFamily="2" charset="-18"/>
            </a:endParaRPr>
          </a:p>
        </p:txBody>
      </p:sp>
      <p:pic>
        <p:nvPicPr>
          <p:cNvPr id="8" name="Picture 2" descr="C:\- CSR Consulting\08. Marketing\04. Ikony\iconmonstr-email-11-240.png">
            <a:extLst>
              <a:ext uri="{FF2B5EF4-FFF2-40B4-BE49-F238E27FC236}">
                <a16:creationId xmlns:a16="http://schemas.microsoft.com/office/drawing/2014/main" id="{6E9C73E9-24C9-48CF-A2C5-CE561A25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3960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- CSR Consulting\08. Marketing\04. Ikony\iconmonstr-phone-9-240.png">
            <a:extLst>
              <a:ext uri="{FF2B5EF4-FFF2-40B4-BE49-F238E27FC236}">
                <a16:creationId xmlns:a16="http://schemas.microsoft.com/office/drawing/2014/main" id="{8DB06E14-81AE-4459-BCD4-9D326AED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44" y="374441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D3CF6A8-A03C-487D-9DD3-3A2A8E15D1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0" y="195420"/>
            <a:ext cx="885600" cy="2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5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80063" y="915988"/>
            <a:ext cx="3106737" cy="3528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25">
                <a:solidFill>
                  <a:srgbClr val="19486A"/>
                </a:solidFill>
              </a:defRPr>
            </a:lvl1pPr>
            <a:lvl2pPr marL="371464" indent="0">
              <a:buNone/>
              <a:defRPr sz="1625">
                <a:solidFill>
                  <a:srgbClr val="19486A"/>
                </a:solidFill>
              </a:defRPr>
            </a:lvl2pPr>
            <a:lvl3pPr marL="742928" indent="0">
              <a:buNone/>
              <a:defRPr sz="1625">
                <a:solidFill>
                  <a:srgbClr val="19486A"/>
                </a:solidFill>
              </a:defRPr>
            </a:lvl3pPr>
            <a:lvl4pPr marL="1114391" indent="0">
              <a:buNone/>
              <a:defRPr sz="1625">
                <a:solidFill>
                  <a:srgbClr val="19486A"/>
                </a:solidFill>
              </a:defRPr>
            </a:lvl4pPr>
            <a:lvl5pPr marL="1485854" indent="0">
              <a:buNone/>
              <a:defRPr sz="1625">
                <a:solidFill>
                  <a:srgbClr val="19486A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611188" y="915989"/>
            <a:ext cx="4392872" cy="352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3"/>
          </p:nvPr>
        </p:nvSpPr>
        <p:spPr>
          <a:xfrm>
            <a:off x="971550" y="915391"/>
            <a:ext cx="4032250" cy="3528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bg1"/>
                </a:solidFill>
              </a:defRPr>
            </a:lvl2pPr>
            <a:lvl3pPr marL="742928" indent="0">
              <a:buNone/>
              <a:defRPr sz="1625">
                <a:solidFill>
                  <a:schemeClr val="bg1"/>
                </a:solidFill>
              </a:defRPr>
            </a:lvl3pPr>
            <a:lvl4pPr marL="1114391" indent="0">
              <a:buNone/>
              <a:defRPr sz="1625">
                <a:solidFill>
                  <a:schemeClr val="bg1"/>
                </a:solidFill>
              </a:defRPr>
            </a:lvl4pPr>
            <a:lvl5pPr marL="1485854" indent="0">
              <a:buNone/>
              <a:defRPr sz="1625">
                <a:solidFill>
                  <a:schemeClr val="bg1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019925" cy="555625"/>
          </a:xfrm>
        </p:spPr>
        <p:txBody>
          <a:bodyPr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29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wykły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584993" y="151200"/>
            <a:ext cx="8308182" cy="396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33" y="602250"/>
            <a:ext cx="8297843" cy="216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2"/>
          </p:nvPr>
        </p:nvSpPr>
        <p:spPr>
          <a:xfrm>
            <a:off x="611450" y="1203325"/>
            <a:ext cx="8281725" cy="3168675"/>
          </a:xfrm>
          <a:prstGeom prst="rect">
            <a:avLst/>
          </a:prstGeom>
        </p:spPr>
        <p:txBody>
          <a:bodyPr lIns="0" tIns="0"/>
          <a:lstStyle>
            <a:lvl1pPr marL="285743" indent="-285743">
              <a:spcBef>
                <a:spcPts val="600"/>
              </a:spcBef>
              <a:spcAft>
                <a:spcPts val="0"/>
              </a:spcAft>
              <a:buClr>
                <a:srgbClr val="F3942B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-18"/>
              </a:defRPr>
            </a:lvl1pPr>
            <a:lvl2pPr marL="714357" indent="-257168">
              <a:spcBef>
                <a:spcPts val="400"/>
              </a:spcBef>
              <a:spcAft>
                <a:spcPts val="0"/>
              </a:spcAft>
              <a:buClr>
                <a:srgbClr val="F3942B"/>
              </a:buClr>
              <a:buFont typeface="Calibri" panose="020F0502020204030204" pitchFamily="34" charset="0"/>
              <a:buChar char="–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-18"/>
              </a:defRPr>
            </a:lvl2pPr>
            <a:lvl3pPr marL="1162021" indent="-247644"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-18"/>
              </a:defRPr>
            </a:lvl3pPr>
            <a:lvl4pPr marL="1657309" indent="-285743"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-18"/>
              </a:defRPr>
            </a:lvl4pPr>
            <a:lvl5pPr marL="2114498" indent="-285743"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8" name="Prostokąt 17"/>
          <p:cNvSpPr/>
          <p:nvPr/>
        </p:nvSpPr>
        <p:spPr bwMode="auto">
          <a:xfrm>
            <a:off x="251400" y="267430"/>
            <a:ext cx="86400" cy="504000"/>
          </a:xfrm>
          <a:prstGeom prst="rect">
            <a:avLst/>
          </a:prstGeom>
          <a:solidFill>
            <a:srgbClr val="F394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536561" indent="-180971" defTabSz="91437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l-PL" sz="1400">
              <a:solidFill>
                <a:srgbClr val="808080"/>
              </a:solidFill>
              <a:latin typeface="Titillium Web" panose="00000500000000000000" pitchFamily="2" charset="-18"/>
            </a:endParaRPr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10" y="4948239"/>
            <a:ext cx="6768940" cy="195262"/>
          </a:xfrm>
          <a:prstGeom prst="rect">
            <a:avLst/>
          </a:prstGeom>
        </p:spPr>
        <p:txBody>
          <a:bodyPr/>
          <a:lstStyle>
            <a:lvl1pPr algn="ctr">
              <a:defRPr lang="pl-PL" sz="900" i="0" dirty="0" smtClean="0">
                <a:latin typeface="Titillium Web" panose="00000500000000000000" pitchFamily="2" charset="-18"/>
              </a:defRPr>
            </a:lvl1pPr>
          </a:lstStyle>
          <a:p>
            <a:pPr lvl="0"/>
            <a:r>
              <a:rPr lang="pl-PL"/>
              <a:t>Źródło danych / cytatów/ </a:t>
            </a:r>
            <a:r>
              <a:rPr lang="pl-PL" err="1"/>
              <a:t>itp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809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8F118F08-4ED1-4BA2-BAB8-05A7F92763AB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F3D8EA05-A968-4D05-A312-A14985999E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3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yk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59790" y="0"/>
            <a:ext cx="5976830" cy="627480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2800">
                <a:solidFill>
                  <a:schemeClr val="bg1"/>
                </a:solidFill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00151"/>
            <a:ext cx="8377453" cy="3394472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  <a:lvl2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2pPr>
            <a:lvl3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3pPr>
            <a:lvl4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4pPr>
            <a:lvl5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71932" cy="273844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8F118F08-4ED1-4BA2-BAB8-05A7F92763AB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947622" cy="273844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71932" cy="273844"/>
          </a:xfrm>
        </p:spPr>
        <p:txBody>
          <a:bodyPr/>
          <a:lstStyle>
            <a:lvl1pPr>
              <a:defRPr>
                <a:latin typeface="Titillium Web" panose="00000500000000000000" pitchFamily="2" charset="-18"/>
                <a:ea typeface="Roboto" panose="02000000000000000000" pitchFamily="2" charset="0"/>
              </a:defRPr>
            </a:lvl1pPr>
          </a:lstStyle>
          <a:p>
            <a:fld id="{F3D8EA05-A968-4D05-A312-A14985999E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73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F118F08-4ED1-4BA2-BAB8-05A7F92763AB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3D8EA05-A968-4D05-A312-A14985999E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9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8F08-4ED1-4BA2-BAB8-05A7F92763AB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EA05-A968-4D05-A312-A14985999E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9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8F08-4ED1-4BA2-BAB8-05A7F92763AB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EA05-A968-4D05-A312-A14985999E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7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8F08-4ED1-4BA2-BAB8-05A7F92763AB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EA05-A968-4D05-A312-A14985999E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90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80063" y="915988"/>
            <a:ext cx="3106737" cy="3528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25">
                <a:solidFill>
                  <a:srgbClr val="19486A"/>
                </a:solidFill>
              </a:defRPr>
            </a:lvl1pPr>
            <a:lvl2pPr marL="371464" indent="0">
              <a:buNone/>
              <a:defRPr sz="1625">
                <a:solidFill>
                  <a:srgbClr val="19486A"/>
                </a:solidFill>
              </a:defRPr>
            </a:lvl2pPr>
            <a:lvl3pPr marL="742928" indent="0">
              <a:buNone/>
              <a:defRPr sz="1625">
                <a:solidFill>
                  <a:srgbClr val="19486A"/>
                </a:solidFill>
              </a:defRPr>
            </a:lvl3pPr>
            <a:lvl4pPr marL="1114391" indent="0">
              <a:buNone/>
              <a:defRPr sz="1625">
                <a:solidFill>
                  <a:srgbClr val="19486A"/>
                </a:solidFill>
              </a:defRPr>
            </a:lvl4pPr>
            <a:lvl5pPr marL="1485854" indent="0">
              <a:buNone/>
              <a:defRPr sz="1625">
                <a:solidFill>
                  <a:srgbClr val="19486A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Prostokąt 7"/>
          <p:cNvSpPr/>
          <p:nvPr userDrawn="1"/>
        </p:nvSpPr>
        <p:spPr>
          <a:xfrm>
            <a:off x="611188" y="915989"/>
            <a:ext cx="4392872" cy="352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ymbol zastępczy zawartości 2"/>
          <p:cNvSpPr>
            <a:spLocks noGrp="1"/>
          </p:cNvSpPr>
          <p:nvPr>
            <p:ph idx="13"/>
          </p:nvPr>
        </p:nvSpPr>
        <p:spPr>
          <a:xfrm>
            <a:off x="971550" y="915391"/>
            <a:ext cx="4032250" cy="3528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2pPr marL="371464" indent="0">
              <a:buNone/>
              <a:defRPr sz="1625">
                <a:solidFill>
                  <a:schemeClr val="bg1"/>
                </a:solidFill>
              </a:defRPr>
            </a:lvl2pPr>
            <a:lvl3pPr marL="742928" indent="0">
              <a:buNone/>
              <a:defRPr sz="1625">
                <a:solidFill>
                  <a:schemeClr val="bg1"/>
                </a:solidFill>
              </a:defRPr>
            </a:lvl3pPr>
            <a:lvl4pPr marL="1114391" indent="0">
              <a:buNone/>
              <a:defRPr sz="1625">
                <a:solidFill>
                  <a:schemeClr val="bg1"/>
                </a:solidFill>
              </a:defRPr>
            </a:lvl4pPr>
            <a:lvl5pPr marL="1485854" indent="0">
              <a:buNone/>
              <a:defRPr sz="1625">
                <a:solidFill>
                  <a:schemeClr val="bg1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019925" cy="555625"/>
          </a:xfrm>
        </p:spPr>
        <p:txBody>
          <a:bodyPr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fld id="{8F118F08-4ED1-4BA2-BAB8-05A7F92763AB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fld id="{F3D8EA05-A968-4D05-A312-A14985999E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-15690" y="-20610"/>
            <a:ext cx="9159690" cy="648090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-18"/>
            </a:endParaRP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-15690" y="627480"/>
            <a:ext cx="9159690" cy="144628"/>
          </a:xfrm>
          <a:prstGeom prst="rect">
            <a:avLst/>
          </a:prstGeom>
          <a:solidFill>
            <a:srgbClr val="F3942B"/>
          </a:solidFill>
        </p:spPr>
        <p:txBody>
          <a:bodyPr wrap="square" rtlCol="0">
            <a:noAutofit/>
          </a:bodyPr>
          <a:lstStyle/>
          <a:p>
            <a:pPr algn="ctr"/>
            <a:endParaRPr lang="pl-PL" sz="2000" b="1">
              <a:solidFill>
                <a:srgbClr val="1E3263"/>
              </a:solidFill>
              <a:latin typeface="Titillium Web" panose="00000500000000000000" pitchFamily="2" charset="-18"/>
            </a:endParaRPr>
          </a:p>
        </p:txBody>
      </p:sp>
      <p:pic>
        <p:nvPicPr>
          <p:cNvPr id="3074" name="Picture 2" descr="C:\- CSR Consulting\08. Marketing\03. Logo\Nowe\500px - kolo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1" y="4732050"/>
            <a:ext cx="884209" cy="2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- CSR Consulting\05. Usługi\06. SDGs w praktyce\05. Loga\2018\RGB\logotyp_png_rgb_web\kampania17celow_logotyp_poziomy2_kolor_kontra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7551" r="5973" b="15169"/>
          <a:stretch/>
        </p:blipFill>
        <p:spPr bwMode="auto">
          <a:xfrm>
            <a:off x="0" y="19334"/>
            <a:ext cx="1907630" cy="6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7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§"/>
        <a:defRPr sz="32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42B"/>
        </a:buClr>
        <a:buFont typeface="Symbol" panose="05050102010706020507" pitchFamily="18" charset="2"/>
        <a:buChar char="-"/>
        <a:defRPr sz="28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ü"/>
        <a:defRPr sz="24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42B"/>
        </a:buClr>
        <a:buFont typeface="Arial" panose="020B0604020202020204" pitchFamily="34" charset="0"/>
        <a:buChar char="•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42B"/>
        </a:buClr>
        <a:buFont typeface="Courier New" panose="02070309020205020404" pitchFamily="49" charset="0"/>
        <a:buChar char="o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fld id="{8F118F08-4ED1-4BA2-BAB8-05A7F92763AB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fld id="{F3D8EA05-A968-4D05-A312-A14985999E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-15690" y="-20610"/>
            <a:ext cx="9159690" cy="648090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-18"/>
            </a:endParaRP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-15690" y="627480"/>
            <a:ext cx="9159690" cy="144628"/>
          </a:xfrm>
          <a:prstGeom prst="rect">
            <a:avLst/>
          </a:prstGeom>
          <a:solidFill>
            <a:srgbClr val="F3942B"/>
          </a:solidFill>
        </p:spPr>
        <p:txBody>
          <a:bodyPr wrap="square" rtlCol="0">
            <a:noAutofit/>
          </a:bodyPr>
          <a:lstStyle/>
          <a:p>
            <a:pPr algn="ctr"/>
            <a:endParaRPr lang="pl-PL" sz="2000" b="1">
              <a:solidFill>
                <a:srgbClr val="1E3263"/>
              </a:solidFill>
              <a:latin typeface="Titillium Web" panose="00000500000000000000" pitchFamily="2" charset="-18"/>
            </a:endParaRPr>
          </a:p>
        </p:txBody>
      </p:sp>
      <p:pic>
        <p:nvPicPr>
          <p:cNvPr id="10" name="Picture 2" descr="C:\- CSR Consulting\05. Usługi\06. SDGs w praktyce\05. Loga\2018\RGB\logotyp_png_rgb_web\kampania17celow_logotyp_poziomy2_kolor_kontra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7551" r="5973" b="15169"/>
          <a:stretch/>
        </p:blipFill>
        <p:spPr bwMode="auto">
          <a:xfrm>
            <a:off x="0" y="19334"/>
            <a:ext cx="1907630" cy="6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§"/>
        <a:defRPr sz="32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42B"/>
        </a:buClr>
        <a:buFont typeface="Symbol" panose="05050102010706020507" pitchFamily="18" charset="2"/>
        <a:buChar char="-"/>
        <a:defRPr sz="28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ü"/>
        <a:defRPr sz="24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42B"/>
        </a:buClr>
        <a:buFont typeface="Arial" panose="020B0604020202020204" pitchFamily="34" charset="0"/>
        <a:buChar char="•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42B"/>
        </a:buClr>
        <a:buFont typeface="Courier New" panose="02070309020205020404" pitchFamily="49" charset="0"/>
        <a:buChar char="o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fld id="{8F118F08-4ED1-4BA2-BAB8-05A7F92763AB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fld id="{F3D8EA05-A968-4D05-A312-A14985999E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-15690" y="-20610"/>
            <a:ext cx="9159690" cy="648090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-18"/>
            </a:endParaRPr>
          </a:p>
        </p:txBody>
      </p:sp>
      <p:pic>
        <p:nvPicPr>
          <p:cNvPr id="10" name="Picture 2" descr="C:\- CSR Consulting\05. Usługi\06. SDGs w praktyce\05. Loga\2018\RGB\logotyp_png_rgb_web\kampania17celow_logotyp_poziomy2_kolor_kontra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7551" r="5973" b="15169"/>
          <a:stretch/>
        </p:blipFill>
        <p:spPr bwMode="auto">
          <a:xfrm>
            <a:off x="0" y="19334"/>
            <a:ext cx="1907630" cy="6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§"/>
        <a:defRPr sz="32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42B"/>
        </a:buClr>
        <a:buFont typeface="Symbol" panose="05050102010706020507" pitchFamily="18" charset="2"/>
        <a:buChar char="-"/>
        <a:defRPr sz="28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ü"/>
        <a:defRPr sz="24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42B"/>
        </a:buClr>
        <a:buFont typeface="Arial" panose="020B0604020202020204" pitchFamily="34" charset="0"/>
        <a:buChar char="•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42B"/>
        </a:buClr>
        <a:buFont typeface="Courier New" panose="02070309020205020404" pitchFamily="49" charset="0"/>
        <a:buChar char="o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6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defTabSz="914400"/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400"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defTabSz="9144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defTabSz="914400"/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5690" y="-20610"/>
            <a:ext cx="9159690" cy="648090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tillium Web" panose="00000500000000000000" pitchFamily="2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15690" y="627480"/>
            <a:ext cx="9159690" cy="144628"/>
          </a:xfrm>
          <a:prstGeom prst="rect">
            <a:avLst/>
          </a:prstGeom>
          <a:solidFill>
            <a:srgbClr val="F3942B"/>
          </a:solidFill>
        </p:spPr>
        <p:txBody>
          <a:bodyPr wrap="square" rtlCol="0">
            <a:noAutofit/>
          </a:bodyPr>
          <a:lstStyle/>
          <a:p>
            <a:pPr algn="ctr" defTabSz="914400"/>
            <a:endParaRPr lang="pl-PL" sz="2000" b="1">
              <a:solidFill>
                <a:srgbClr val="1E3263"/>
              </a:solidFill>
              <a:latin typeface="Titillium Web" panose="00000500000000000000" pitchFamily="2" charset="-18"/>
            </a:endParaRPr>
          </a:p>
        </p:txBody>
      </p:sp>
      <p:pic>
        <p:nvPicPr>
          <p:cNvPr id="3074" name="Picture 2" descr="C:\- CSR Consulting\08. Marketing\03. Logo\Nowe\500px - kolo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1" y="4732050"/>
            <a:ext cx="884209" cy="2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- CSR Consulting\05. Usługi\06. SDGs w praktyce\05. Loga\2018\RGB\logotyp_png_rgb_web\kampania17celow_logotyp_poziomy2_kolor_kontra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7551" r="5973" b="15169"/>
          <a:stretch/>
        </p:blipFill>
        <p:spPr bwMode="auto">
          <a:xfrm>
            <a:off x="0" y="19334"/>
            <a:ext cx="1907630" cy="6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99E2693-7D59-4185-A5D1-CDC3FB38D762}"/>
              </a:ext>
            </a:extLst>
          </p:cNvPr>
          <p:cNvSpPr/>
          <p:nvPr/>
        </p:nvSpPr>
        <p:spPr>
          <a:xfrm>
            <a:off x="-15690" y="-20610"/>
            <a:ext cx="9159690" cy="648090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tillium Web" panose="00000500000000000000" pitchFamily="2" charset="-18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5A84534-3731-49A1-82D0-E854BCE9A8B3}"/>
              </a:ext>
            </a:extLst>
          </p:cNvPr>
          <p:cNvSpPr txBox="1"/>
          <p:nvPr/>
        </p:nvSpPr>
        <p:spPr>
          <a:xfrm>
            <a:off x="-15690" y="627480"/>
            <a:ext cx="9159690" cy="144628"/>
          </a:xfrm>
          <a:prstGeom prst="rect">
            <a:avLst/>
          </a:prstGeom>
          <a:solidFill>
            <a:srgbClr val="F3942B"/>
          </a:solidFill>
        </p:spPr>
        <p:txBody>
          <a:bodyPr wrap="square" rtlCol="0">
            <a:noAutofit/>
          </a:bodyPr>
          <a:lstStyle/>
          <a:p>
            <a:pPr algn="ctr" defTabSz="914400"/>
            <a:endParaRPr lang="pl-PL" sz="2000" b="1">
              <a:solidFill>
                <a:srgbClr val="1E3263"/>
              </a:solidFill>
              <a:latin typeface="Titillium Web" panose="00000500000000000000" pitchFamily="2" charset="-18"/>
            </a:endParaRPr>
          </a:p>
        </p:txBody>
      </p:sp>
      <p:pic>
        <p:nvPicPr>
          <p:cNvPr id="13" name="Picture 2" descr="C:\- CSR Consulting\08. Marketing\03. Logo\Nowe\500px - kolor.png">
            <a:extLst>
              <a:ext uri="{FF2B5EF4-FFF2-40B4-BE49-F238E27FC236}">
                <a16:creationId xmlns:a16="http://schemas.microsoft.com/office/drawing/2014/main" id="{9176A438-474A-4D1E-9092-6A504A66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1" y="4732050"/>
            <a:ext cx="884209" cy="2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- CSR Consulting\05. Usługi\06. SDGs w praktyce\05. Loga\2018\RGB\logotyp_png_rgb_web\kampania17celow_logotyp_poziomy2_kolor_kontra.png">
            <a:extLst>
              <a:ext uri="{FF2B5EF4-FFF2-40B4-BE49-F238E27FC236}">
                <a16:creationId xmlns:a16="http://schemas.microsoft.com/office/drawing/2014/main" id="{5C611766-992B-4A3E-B59F-865017C65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7551" r="5973" b="15169"/>
          <a:stretch/>
        </p:blipFill>
        <p:spPr bwMode="auto">
          <a:xfrm>
            <a:off x="0" y="19334"/>
            <a:ext cx="1907630" cy="6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§"/>
        <a:defRPr sz="32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42B"/>
        </a:buClr>
        <a:buFont typeface="Symbol" panose="05050102010706020507" pitchFamily="18" charset="2"/>
        <a:buChar char="-"/>
        <a:defRPr sz="28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ü"/>
        <a:defRPr sz="24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42B"/>
        </a:buClr>
        <a:buFont typeface="Arial" panose="020B0604020202020204" pitchFamily="34" charset="0"/>
        <a:buChar char="•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42B"/>
        </a:buClr>
        <a:buFont typeface="Courier New" panose="02070309020205020404" pitchFamily="49" charset="0"/>
        <a:buChar char="o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defTabSz="914400"/>
            <a:fld id="{8F118F08-4ED1-4BA2-BAB8-05A7F92763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400"/>
              <a:t>27.04.2020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defTabSz="9144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-18"/>
              </a:defRPr>
            </a:lvl1pPr>
          </a:lstStyle>
          <a:p>
            <a:pPr defTabSz="914400"/>
            <a:fld id="{F3D8EA05-A968-4D05-A312-A14985999E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5690" y="-20610"/>
            <a:ext cx="9159690" cy="648090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tillium Web" panose="00000500000000000000" pitchFamily="2" charset="-18"/>
            </a:endParaRPr>
          </a:p>
        </p:txBody>
      </p:sp>
      <p:pic>
        <p:nvPicPr>
          <p:cNvPr id="10" name="Picture 2" descr="C:\- CSR Consulting\05. Usługi\06. SDGs w praktyce\05. Loga\2018\RGB\logotyp_png_rgb_web\kampania17celow_logotyp_poziomy2_kolor_kontra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7551" r="5973" b="15169"/>
          <a:stretch/>
        </p:blipFill>
        <p:spPr bwMode="auto">
          <a:xfrm>
            <a:off x="0" y="19334"/>
            <a:ext cx="1907630" cy="6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2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§"/>
        <a:defRPr sz="32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42B"/>
        </a:buClr>
        <a:buFont typeface="Symbol" panose="05050102010706020507" pitchFamily="18" charset="2"/>
        <a:buChar char="-"/>
        <a:defRPr sz="28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42B"/>
        </a:buClr>
        <a:buFont typeface="Wingdings" panose="05000000000000000000" pitchFamily="2" charset="2"/>
        <a:buChar char="ü"/>
        <a:defRPr sz="24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42B"/>
        </a:buClr>
        <a:buFont typeface="Arial" panose="020B0604020202020204" pitchFamily="34" charset="0"/>
        <a:buChar char="•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42B"/>
        </a:buClr>
        <a:buFont typeface="Courier New" panose="02070309020205020404" pitchFamily="49" charset="0"/>
        <a:buChar char="o"/>
        <a:defRPr sz="2000" kern="1200">
          <a:solidFill>
            <a:srgbClr val="1E3263"/>
          </a:solidFill>
          <a:latin typeface="Titillium Web" panose="00000500000000000000" pitchFamily="2" charset="-18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907284" cy="5173645"/>
          </a:xfrm>
          <a:prstGeom prst="rect">
            <a:avLst/>
          </a:prstGeom>
          <a:solidFill>
            <a:srgbClr val="1F386B"/>
          </a:solidFill>
        </p:spPr>
      </p:sp>
      <p:sp>
        <p:nvSpPr>
          <p:cNvPr id="6" name="TextBox 6"/>
          <p:cNvSpPr txBox="1"/>
          <p:nvPr/>
        </p:nvSpPr>
        <p:spPr>
          <a:xfrm>
            <a:off x="3182830" y="1087904"/>
            <a:ext cx="5840590" cy="261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7"/>
              </a:lnSpc>
            </a:pPr>
            <a:r>
              <a:rPr lang="pl-PL" sz="3434" dirty="0">
                <a:solidFill>
                  <a:srgbClr val="1F386B"/>
                </a:solidFill>
                <a:latin typeface="Titillium Web Bold"/>
              </a:rPr>
              <a:t>Działania w oparciu o fakty</a:t>
            </a:r>
            <a:endParaRPr lang="en-US" sz="3434" dirty="0">
              <a:solidFill>
                <a:srgbClr val="1F386B"/>
              </a:solidFill>
              <a:latin typeface="Titillium Web Bold"/>
            </a:endParaRPr>
          </a:p>
          <a:p>
            <a:pPr algn="just">
              <a:lnSpc>
                <a:spcPts val="3205"/>
              </a:lnSpc>
            </a:pPr>
            <a:r>
              <a:rPr lang="pl-PL" sz="1600" dirty="0">
                <a:solidFill>
                  <a:srgbClr val="1F386B"/>
                </a:solidFill>
                <a:latin typeface="Calibri Light" panose="020F0302020204030204" pitchFamily="34" charset="0"/>
              </a:rPr>
              <a:t>Obiektywne informacje stanowią podstawę planowania i podejmowania decyzji w każdej dziedzinie życia</a:t>
            </a:r>
            <a:r>
              <a:rPr lang="en-US" sz="1600" dirty="0">
                <a:solidFill>
                  <a:srgbClr val="1F386B"/>
                </a:solidFill>
                <a:latin typeface="Calibri Light" panose="020F0302020204030204" pitchFamily="34" charset="0"/>
              </a:rPr>
              <a:t>. </a:t>
            </a:r>
            <a:r>
              <a:rPr lang="pl-PL" sz="1600" dirty="0">
                <a:solidFill>
                  <a:srgbClr val="1F386B"/>
                </a:solidFill>
                <a:latin typeface="Calibri Light" panose="020F0302020204030204" pitchFamily="34" charset="0"/>
              </a:rPr>
              <a:t>Działania na rzecz celów Agendy 2030 wymagają wiedzy na temat aktualnej sytuacji i zmian obserwowanych w wielu obszarach. Informacji niezbędnych do oceny postępów we wdrażaniu SDG dostarcza statystyka publiczna</a:t>
            </a:r>
            <a:r>
              <a:rPr lang="en-US" sz="1600" dirty="0">
                <a:solidFill>
                  <a:srgbClr val="1F386B"/>
                </a:solidFill>
                <a:latin typeface="Calibri Light" panose="020F0302020204030204" pitchFamily="34" charset="0"/>
              </a:rPr>
              <a:t>.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57" y="4678462"/>
            <a:ext cx="379708" cy="3797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580" y="2043718"/>
            <a:ext cx="2786705" cy="2217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32"/>
              </a:lnSpc>
              <a:spcAft>
                <a:spcPts val="2400"/>
              </a:spcAft>
            </a:pPr>
            <a:r>
              <a:rPr lang="pl-PL" sz="2309" dirty="0">
                <a:solidFill>
                  <a:srgbClr val="FFFFFF"/>
                </a:solidFill>
                <a:latin typeface="Titillium Web Bold"/>
              </a:rPr>
              <a:t>RENATA BIELAK</a:t>
            </a:r>
            <a:endParaRPr lang="en-US" sz="2309" dirty="0">
              <a:solidFill>
                <a:srgbClr val="FFFFFF"/>
              </a:solidFill>
              <a:latin typeface="Titillium Web Bold"/>
            </a:endParaRPr>
          </a:p>
          <a:p>
            <a:pPr>
              <a:lnSpc>
                <a:spcPts val="2658"/>
              </a:lnSpc>
              <a:spcAft>
                <a:spcPts val="600"/>
              </a:spcAft>
            </a:pPr>
            <a:r>
              <a:rPr lang="pl-PL" sz="1899" dirty="0">
                <a:solidFill>
                  <a:srgbClr val="FFFFFF"/>
                </a:solidFill>
                <a:latin typeface="Calibri Light" panose="020F0302020204030204" pitchFamily="34" charset="0"/>
              </a:rPr>
              <a:t>Główny Urząd Statystyczny</a:t>
            </a:r>
          </a:p>
          <a:p>
            <a:r>
              <a:rPr lang="pl-PL" sz="1600" dirty="0">
                <a:solidFill>
                  <a:srgbClr val="FFFFFF"/>
                </a:solidFill>
                <a:latin typeface="Calibri Light" panose="020F0302020204030204" pitchFamily="34" charset="0"/>
              </a:rPr>
              <a:t>Dyrektor Departamentu Opracowań Statystycznych</a:t>
            </a:r>
            <a:endParaRPr lang="en-US" sz="1600" dirty="0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pPr>
              <a:lnSpc>
                <a:spcPts val="2658"/>
              </a:lnSpc>
            </a:pPr>
            <a:endParaRPr lang="en-US" sz="1899" dirty="0">
              <a:solidFill>
                <a:srgbClr val="FFFFFF"/>
              </a:solidFill>
              <a:latin typeface="Titillium Web Bold"/>
            </a:endParaRPr>
          </a:p>
          <a:p>
            <a:pPr>
              <a:lnSpc>
                <a:spcPts val="1772"/>
              </a:lnSpc>
            </a:pPr>
            <a:endParaRPr lang="en-US" sz="1899" dirty="0">
              <a:solidFill>
                <a:srgbClr val="FFFFFF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2510" y="4738825"/>
            <a:ext cx="2205228" cy="258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pl-PL" sz="1400" dirty="0">
                <a:solidFill>
                  <a:srgbClr val="FFFFFF"/>
                </a:solidFill>
                <a:latin typeface="Calibri Light" panose="020F0302020204030204" pitchFamily="34" charset="0"/>
              </a:rPr>
              <a:t>r.bielak@stat.gov.pl</a:t>
            </a:r>
            <a:endParaRPr lang="en-US" sz="14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4" descr="C:\- CSR Consulting\05. Usługi\06. SDGs w praktyce\05. Loga\2018\RGB\logotyp_png_rgb_web\kampania17celow_logotyp_forum-inspiracji_kolor_kontra.png">
            <a:extLst>
              <a:ext uri="{FF2B5EF4-FFF2-40B4-BE49-F238E27FC236}">
                <a16:creationId xmlns:a16="http://schemas.microsoft.com/office/drawing/2014/main" id="{EAB95842-545F-47A3-869C-C26C9A79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24" y="-250399"/>
            <a:ext cx="3617407" cy="10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2E7FC2-20D4-4170-B484-B26771AB6A9A}"/>
              </a:ext>
            </a:extLst>
          </p:cNvPr>
          <p:cNvSpPr txBox="1"/>
          <p:nvPr/>
        </p:nvSpPr>
        <p:spPr>
          <a:xfrm>
            <a:off x="5526592" y="3954571"/>
            <a:ext cx="372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1E3263"/>
                </a:solidFill>
              </a:rPr>
              <a:t>„Źródłem wiedzy jest informacja. Dowiedz się na </a:t>
            </a:r>
            <a:r>
              <a:rPr lang="pl-PL" b="1" i="1" dirty="0">
                <a:solidFill>
                  <a:srgbClr val="1E3263"/>
                </a:solidFill>
              </a:rPr>
              <a:t>sdg.gov.pl </a:t>
            </a:r>
            <a:r>
              <a:rPr lang="pl-PL" i="1" dirty="0">
                <a:solidFill>
                  <a:srgbClr val="1E3263"/>
                </a:solidFill>
              </a:rPr>
              <a:t>co dane mówią o zrównoważonym rozwoju”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B52E3DC-FDAA-4A88-9AF1-F82AB9A682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4" t="6666" r="21753" b="19954"/>
          <a:stretch/>
        </p:blipFill>
        <p:spPr>
          <a:xfrm>
            <a:off x="120580" y="106350"/>
            <a:ext cx="1847920" cy="183101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0C680A2-6502-45CD-82D6-AFE582513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" y="3879114"/>
            <a:ext cx="1210086" cy="590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us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Kampania 17 Celó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mpania 17 Celów" id="{6F24D1E6-6038-4150-93D3-469794B10BD2}" vid="{A9277107-0F0A-4EFB-A7EE-C41E8DFC335D}"/>
    </a:ext>
  </a:extLst>
</a:theme>
</file>

<file path=ppt/theme/theme6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A0D99C74D676418A4B62F599106ADE" ma:contentTypeVersion="11" ma:contentTypeDescription="Utwórz nowy dokument." ma:contentTypeScope="" ma:versionID="2fd419c8cb6e5413bab7fa7cfe0bf0d5">
  <xsd:schema xmlns:xsd="http://www.w3.org/2001/XMLSchema" xmlns:xs="http://www.w3.org/2001/XMLSchema" xmlns:p="http://schemas.microsoft.com/office/2006/metadata/properties" xmlns:ns2="c445b3ee-4c7a-42a4-a7de-21c39c9fb3b6" xmlns:ns3="348526cb-d235-4fd7-bfa6-c039ea4cec1b" targetNamespace="http://schemas.microsoft.com/office/2006/metadata/properties" ma:root="true" ma:fieldsID="7da05e15f9e2d925dda8091e87242045" ns2:_="" ns3:_="">
    <xsd:import namespace="c445b3ee-4c7a-42a4-a7de-21c39c9fb3b6"/>
    <xsd:import namespace="348526cb-d235-4fd7-bfa6-c039ea4cec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5b3ee-4c7a-42a4-a7de-21c39c9fb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526cb-d235-4fd7-bfa6-c039ea4c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45b3ee-4c7a-42a4-a7de-21c39c9fb3b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EFE15F-6AD0-41EC-999E-70A1C5FB2A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9C567-336E-4D9A-B1BA-8FFCB57E9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5b3ee-4c7a-42a4-a7de-21c39c9fb3b6"/>
    <ds:schemaRef ds:uri="348526cb-d235-4fd7-bfa6-c039ea4ce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FA5ADE-E65B-4736-B262-4BFC050B5BD3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348526cb-d235-4fd7-bfa6-c039ea4cec1b"/>
    <ds:schemaRef ds:uri="c445b3ee-4c7a-42a4-a7de-21c39c9fb3b6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88</Words>
  <Application>Microsoft Office PowerPoint</Application>
  <PresentationFormat>Pokaz na ekranie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Roboto</vt:lpstr>
      <vt:lpstr>Symbol</vt:lpstr>
      <vt:lpstr>Titillium Web</vt:lpstr>
      <vt:lpstr>Titillium Web Bold</vt:lpstr>
      <vt:lpstr>Wingdings</vt:lpstr>
      <vt:lpstr>Motyw pakietu Office</vt:lpstr>
      <vt:lpstr>1_Motyw pakietu Office</vt:lpstr>
      <vt:lpstr>2_Motyw pakietu Office</vt:lpstr>
      <vt:lpstr>Pusty</vt:lpstr>
      <vt:lpstr>11_Kampania 17 Celów</vt:lpstr>
      <vt:lpstr>3_Motyw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Greszta</dc:creator>
  <cp:lastModifiedBy>Bielak Renata</cp:lastModifiedBy>
  <cp:revision>22</cp:revision>
  <cp:lastPrinted>2018-09-07T12:27:38Z</cp:lastPrinted>
  <dcterms:created xsi:type="dcterms:W3CDTF">2017-05-16T10:22:08Z</dcterms:created>
  <dcterms:modified xsi:type="dcterms:W3CDTF">2020-04-27T12:24:13Z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0x01010079A0D99C74D676418A4B62F599106ADE</vt:lpwstr>
  </property>
  <property fmtid="{D5CDD505-2E9C-101B-9397-08002B2CF9AE}" pid="3" name="Order">
    <vt:r8>22800</vt:r8>
  </property>
  <property fmtid="{D5CDD505-2E9C-101B-9397-08002B2CF9AE}" pid="4" name="ComplianceAssetId">
    <vt:lpwstr/>
  </property>
  <property fmtid="{D5CDD505-2E9C-101B-9397-08002B2CF9AE}" pid="5" name="AuthorIds_UIVersion_512">
    <vt:lpwstr>6</vt:lpwstr>
  </property>
  <property fmtid="{D5CDD505-2E9C-101B-9397-08002B2CF9AE}" pid="6" name="AuthorIds_UIVersion_1024">
    <vt:lpwstr>6</vt:lpwstr>
  </property>
</Properties>
</file>